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90" r:id="rId3"/>
    <p:sldId id="256" r:id="rId4"/>
    <p:sldId id="288" r:id="rId5"/>
    <p:sldId id="258" r:id="rId6"/>
    <p:sldId id="298" r:id="rId7"/>
    <p:sldId id="257" r:id="rId8"/>
    <p:sldId id="260" r:id="rId9"/>
    <p:sldId id="273" r:id="rId10"/>
    <p:sldId id="272" r:id="rId11"/>
    <p:sldId id="299" r:id="rId12"/>
    <p:sldId id="300" r:id="rId13"/>
    <p:sldId id="292" r:id="rId14"/>
    <p:sldId id="282" r:id="rId15"/>
    <p:sldId id="283" r:id="rId16"/>
    <p:sldId id="275" r:id="rId17"/>
    <p:sldId id="271" r:id="rId18"/>
    <p:sldId id="270" r:id="rId19"/>
    <p:sldId id="261" r:id="rId20"/>
    <p:sldId id="263" r:id="rId21"/>
    <p:sldId id="264" r:id="rId22"/>
    <p:sldId id="294" r:id="rId23"/>
    <p:sldId id="266" r:id="rId24"/>
    <p:sldId id="281" r:id="rId25"/>
    <p:sldId id="277" r:id="rId26"/>
    <p:sldId id="278" r:id="rId27"/>
    <p:sldId id="296" r:id="rId28"/>
    <p:sldId id="297" r:id="rId29"/>
    <p:sldId id="259" r:id="rId30"/>
    <p:sldId id="267" r:id="rId31"/>
    <p:sldId id="262"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2"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4F188-2DAA-4084-8B94-03CDD0CCDDA8}" type="datetimeFigureOut">
              <a:rPr lang="en-US" smtClean="0"/>
              <a:pPr/>
              <a:t>6/6/2016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13A36-50F8-41C4-A3B0-68C52C6B52AD}" type="slidenum">
              <a:rPr lang="en-US" smtClean="0"/>
              <a:pPr/>
              <a:t>‹#›</a:t>
            </a:fld>
            <a:endParaRPr lang="en-US"/>
          </a:p>
        </p:txBody>
      </p:sp>
    </p:spTree>
    <p:extLst>
      <p:ext uri="{BB962C8B-B14F-4D97-AF65-F5344CB8AC3E}">
        <p14:creationId xmlns="" xmlns:p14="http://schemas.microsoft.com/office/powerpoint/2010/main" val="298462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“Unjust Law is no law at all.” Our conversation today begins with this wisdom by Augustine of Hippo, a theologian of the Early Church, born in Algeria region on the Africa continent. Then Roman 4:15 picks up the strand: for the Law brings about wrath, but where there is no law, there also is no violation. These are stunning words since, in today’s political area, some appear to be above the law. Does the 13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Amendment reflect ‘unjust law’ by its ‘except as punishment for crime…’</a:t>
            </a:r>
            <a:endParaRPr lang="en-US" dirty="0"/>
          </a:p>
        </p:txBody>
      </p:sp>
      <p:sp>
        <p:nvSpPr>
          <p:cNvPr id="4" name="Slide Number Placeholder 3"/>
          <p:cNvSpPr>
            <a:spLocks noGrp="1"/>
          </p:cNvSpPr>
          <p:nvPr>
            <p:ph type="sldNum" sz="quarter" idx="10"/>
          </p:nvPr>
        </p:nvSpPr>
        <p:spPr/>
        <p:txBody>
          <a:bodyPr/>
          <a:lstStyle/>
          <a:p>
            <a:fld id="{970F1EFA-E268-4818-8E19-50AB2FFD6B2D}" type="slidenum">
              <a:rPr lang="en-US" smtClean="0"/>
              <a:pPr/>
              <a:t>1</a:t>
            </a:fld>
            <a:endParaRPr lang="en-US"/>
          </a:p>
        </p:txBody>
      </p:sp>
    </p:spTree>
    <p:extLst>
      <p:ext uri="{BB962C8B-B14F-4D97-AF65-F5344CB8AC3E}">
        <p14:creationId xmlns="" xmlns:p14="http://schemas.microsoft.com/office/powerpoint/2010/main" val="62175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priority of The Episcopal</a:t>
            </a:r>
            <a:r>
              <a:rPr lang="en-US" baseline="0" dirty="0" smtClean="0"/>
              <a:t> Church is expressed in General Convention RESOLUTION #C019 on Systemic Racial Injustice.  What response will the work of The Organization on Procedural create? </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10</a:t>
            </a:fld>
            <a:endParaRPr lang="en-US"/>
          </a:p>
        </p:txBody>
      </p:sp>
    </p:spTree>
    <p:extLst>
      <p:ext uri="{BB962C8B-B14F-4D97-AF65-F5344CB8AC3E}">
        <p14:creationId xmlns="" xmlns:p14="http://schemas.microsoft.com/office/powerpoint/2010/main" val="137196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possible to effect</a:t>
            </a:r>
            <a:r>
              <a:rPr lang="en-US" baseline="0" dirty="0" smtClean="0"/>
              <a:t> systemic change? To repeal unjust law?  To enact justice?</a:t>
            </a: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11</a:t>
            </a:fld>
            <a:endParaRPr lang="en-US"/>
          </a:p>
        </p:txBody>
      </p:sp>
    </p:spTree>
    <p:extLst>
      <p:ext uri="{BB962C8B-B14F-4D97-AF65-F5344CB8AC3E}">
        <p14:creationId xmlns="" xmlns:p14="http://schemas.microsoft.com/office/powerpoint/2010/main" val="391279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Episcopal Church RESOLUTION #C005</a:t>
            </a:r>
            <a:r>
              <a:rPr lang="en-US" baseline="0" dirty="0" smtClean="0"/>
              <a:t> ON GUN VIOLENCE AND </a:t>
            </a:r>
            <a:r>
              <a:rPr lang="en-US" dirty="0" smtClean="0"/>
              <a:t> RESOLUTION C019 looks  to Emanuel African Methodist Episcopal Church shootings as work for equality in a</a:t>
            </a:r>
            <a:r>
              <a:rPr lang="en-US" baseline="0" dirty="0" smtClean="0"/>
              <a:t> new era of </a:t>
            </a:r>
            <a:r>
              <a:rPr lang="en-US" dirty="0" smtClean="0"/>
              <a:t>RACIAL INJUSTICE HISTORY.</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12</a:t>
            </a:fld>
            <a:endParaRPr lang="en-US"/>
          </a:p>
        </p:txBody>
      </p:sp>
    </p:spTree>
    <p:extLst>
      <p:ext uri="{BB962C8B-B14F-4D97-AF65-F5344CB8AC3E}">
        <p14:creationId xmlns="" xmlns:p14="http://schemas.microsoft.com/office/powerpoint/2010/main" val="136297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Prison-like environments in schools. The “duly convicted” the language of the 13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Amendment means that persons accused of crime must be brought before a judge. Judges have sentenced children to </a:t>
            </a:r>
            <a:r>
              <a:rPr lang="en-US" sz="1200" b="1" kern="1200" dirty="0" smtClean="0">
                <a:solidFill>
                  <a:schemeClr val="tx1"/>
                </a:solidFill>
                <a:latin typeface="+mn-lt"/>
                <a:ea typeface="+mn-ea"/>
                <a:cs typeface="+mn-cs"/>
              </a:rPr>
              <a:t>extended stays</a:t>
            </a:r>
            <a:r>
              <a:rPr lang="en-US" sz="1200" kern="1200" dirty="0" smtClean="0">
                <a:solidFill>
                  <a:schemeClr val="tx1"/>
                </a:solidFill>
                <a:latin typeface="+mn-lt"/>
                <a:ea typeface="+mn-ea"/>
                <a:cs typeface="+mn-cs"/>
              </a:rPr>
              <a:t> in juvenile detention for offenses as minimal as </a:t>
            </a:r>
            <a:r>
              <a:rPr lang="en-US" sz="1200" b="1" kern="1200" dirty="0" smtClean="0">
                <a:solidFill>
                  <a:schemeClr val="tx1"/>
                </a:solidFill>
                <a:latin typeface="+mn-lt"/>
                <a:ea typeface="+mn-ea"/>
                <a:cs typeface="+mn-cs"/>
              </a:rPr>
              <a:t>mocking a school principal</a:t>
            </a:r>
            <a:r>
              <a:rPr lang="en-US" sz="1200" kern="1200" dirty="0" smtClean="0">
                <a:solidFill>
                  <a:schemeClr val="tx1"/>
                </a:solidFill>
                <a:latin typeface="+mn-lt"/>
                <a:ea typeface="+mn-ea"/>
                <a:cs typeface="+mn-cs"/>
              </a:rPr>
              <a:t> on MySpace, </a:t>
            </a:r>
            <a:r>
              <a:rPr lang="en-US" sz="1200" b="1" kern="1200" dirty="0" smtClean="0">
                <a:solidFill>
                  <a:schemeClr val="tx1"/>
                </a:solidFill>
                <a:latin typeface="+mn-lt"/>
                <a:ea typeface="+mn-ea"/>
                <a:cs typeface="+mn-cs"/>
              </a:rPr>
              <a:t>trespassing</a:t>
            </a:r>
            <a:r>
              <a:rPr lang="en-US" sz="1200" kern="1200" dirty="0" smtClean="0">
                <a:solidFill>
                  <a:schemeClr val="tx1"/>
                </a:solidFill>
                <a:latin typeface="+mn-lt"/>
                <a:ea typeface="+mn-ea"/>
                <a:cs typeface="+mn-cs"/>
              </a:rPr>
              <a:t> in a vacant building, and </a:t>
            </a:r>
            <a:r>
              <a:rPr lang="en-US" sz="1200" b="1" kern="1200" dirty="0" smtClean="0">
                <a:solidFill>
                  <a:schemeClr val="tx1"/>
                </a:solidFill>
                <a:latin typeface="+mn-lt"/>
                <a:ea typeface="+mn-ea"/>
                <a:cs typeface="+mn-cs"/>
              </a:rPr>
              <a:t>shoplifting DVDs from </a:t>
            </a:r>
            <a:r>
              <a:rPr lang="en-US" sz="1200" b="1" kern="1200" dirty="0" err="1" smtClean="0">
                <a:solidFill>
                  <a:schemeClr val="tx1"/>
                </a:solidFill>
                <a:latin typeface="+mn-lt"/>
                <a:ea typeface="+mn-ea"/>
                <a:cs typeface="+mn-cs"/>
              </a:rPr>
              <a:t>Wal</a:t>
            </a:r>
            <a:r>
              <a:rPr lang="en-US" sz="1200" b="1" kern="1200" dirty="0" smtClean="0">
                <a:solidFill>
                  <a:schemeClr val="tx1"/>
                </a:solidFill>
                <a:latin typeface="+mn-lt"/>
                <a:ea typeface="+mn-ea"/>
                <a:cs typeface="+mn-cs"/>
              </a:rPr>
              <a:t>-mart</a:t>
            </a:r>
            <a:r>
              <a:rPr lang="en-US" sz="1200" kern="1200" dirty="0" smtClean="0">
                <a:solidFill>
                  <a:schemeClr val="tx1"/>
                </a:solidFill>
                <a:latin typeface="+mn-lt"/>
                <a:ea typeface="+mn-ea"/>
                <a:cs typeface="+mn-cs"/>
              </a:rPr>
              <a:t>, says a February 24, 2009 CNN article titled “Pennsylvania rocked by </a:t>
            </a:r>
            <a:r>
              <a:rPr lang="en-US" sz="1200" b="1" kern="1200" dirty="0" smtClean="0">
                <a:solidFill>
                  <a:schemeClr val="tx1"/>
                </a:solidFill>
                <a:latin typeface="+mn-lt"/>
                <a:ea typeface="+mn-ea"/>
                <a:cs typeface="+mn-cs"/>
              </a:rPr>
              <a:t>'jailing kids for cash'</a:t>
            </a:r>
            <a:r>
              <a:rPr lang="en-US" sz="1200" kern="1200" dirty="0" smtClean="0">
                <a:solidFill>
                  <a:schemeClr val="tx1"/>
                </a:solidFill>
                <a:latin typeface="+mn-lt"/>
                <a:ea typeface="+mn-ea"/>
                <a:cs typeface="+mn-cs"/>
              </a:rPr>
              <a:t> scandal.” </a:t>
            </a:r>
            <a:r>
              <a:rPr lang="en-US" sz="1200" b="1" kern="1200" dirty="0" smtClean="0">
                <a:solidFill>
                  <a:schemeClr val="tx1"/>
                </a:solidFill>
                <a:latin typeface="+mn-lt"/>
                <a:ea typeface="+mn-ea"/>
                <a:cs typeface="+mn-cs"/>
              </a:rPr>
              <a:t>Two judges sentencing over 5,000 children</a:t>
            </a:r>
            <a:r>
              <a:rPr lang="en-US" sz="1200" kern="1200" dirty="0" smtClean="0">
                <a:solidFill>
                  <a:schemeClr val="tx1"/>
                </a:solidFill>
                <a:latin typeface="+mn-lt"/>
                <a:ea typeface="+mn-ea"/>
                <a:cs typeface="+mn-cs"/>
              </a:rPr>
              <a:t> secretly received more than </a:t>
            </a:r>
            <a:r>
              <a:rPr lang="en-US" sz="1200" b="1" kern="1200" dirty="0" smtClean="0">
                <a:solidFill>
                  <a:schemeClr val="tx1"/>
                </a:solidFill>
                <a:latin typeface="+mn-lt"/>
                <a:ea typeface="+mn-ea"/>
                <a:cs typeface="+mn-cs"/>
              </a:rPr>
              <a:t>$2.6 million in prison industry kickbacks</a:t>
            </a:r>
            <a:r>
              <a:rPr lang="en-US" sz="1200" kern="1200" dirty="0" smtClean="0">
                <a:solidFill>
                  <a:schemeClr val="tx1"/>
                </a:solidFill>
                <a:latin typeface="+mn-lt"/>
                <a:ea typeface="+mn-ea"/>
                <a:cs typeface="+mn-cs"/>
              </a:rPr>
              <a:t>. The system increases the number of inmates in </a:t>
            </a:r>
            <a:r>
              <a:rPr lang="en-US" sz="1200" b="1" kern="1200" dirty="0" smtClean="0">
                <a:solidFill>
                  <a:schemeClr val="tx1"/>
                </a:solidFill>
                <a:latin typeface="+mn-lt"/>
                <a:ea typeface="+mn-ea"/>
                <a:cs typeface="+mn-cs"/>
              </a:rPr>
              <a:t>privately-owned</a:t>
            </a:r>
            <a:r>
              <a:rPr lang="en-US" sz="1200" kern="1200" dirty="0" smtClean="0">
                <a:solidFill>
                  <a:schemeClr val="tx1"/>
                </a:solidFill>
                <a:latin typeface="+mn-lt"/>
                <a:ea typeface="+mn-ea"/>
                <a:cs typeface="+mn-cs"/>
              </a:rPr>
              <a:t> for-profit </a:t>
            </a:r>
            <a:r>
              <a:rPr lang="en-US" sz="1200" b="1" kern="1200" dirty="0" smtClean="0">
                <a:solidFill>
                  <a:schemeClr val="tx1"/>
                </a:solidFill>
                <a:latin typeface="+mn-lt"/>
                <a:ea typeface="+mn-ea"/>
                <a:cs typeface="+mn-cs"/>
              </a:rPr>
              <a:t>detention centers</a:t>
            </a:r>
            <a:r>
              <a:rPr lang="en-US" sz="1200" kern="1200" dirty="0" smtClean="0">
                <a:solidFill>
                  <a:schemeClr val="tx1"/>
                </a:solidFill>
                <a:latin typeface="+mn-lt"/>
                <a:ea typeface="+mn-ea"/>
                <a:cs typeface="+mn-cs"/>
              </a:rPr>
              <a:t>. Moreover, sentencing kids award monetary </a:t>
            </a:r>
            <a:r>
              <a:rPr lang="en-US" sz="1200" b="1" kern="1200" dirty="0" smtClean="0">
                <a:solidFill>
                  <a:schemeClr val="tx1"/>
                </a:solidFill>
                <a:latin typeface="+mn-lt"/>
                <a:ea typeface="+mn-ea"/>
                <a:cs typeface="+mn-cs"/>
              </a:rPr>
              <a:t>kickbacks </a:t>
            </a:r>
            <a:r>
              <a:rPr lang="en-US" sz="1200" kern="1200" dirty="0" smtClean="0">
                <a:solidFill>
                  <a:schemeClr val="tx1"/>
                </a:solidFill>
                <a:latin typeface="+mn-lt"/>
                <a:ea typeface="+mn-ea"/>
                <a:cs typeface="+mn-cs"/>
              </a:rPr>
              <a:t>to some judges in return for </a:t>
            </a:r>
            <a:r>
              <a:rPr lang="en-US" sz="1200" b="1" kern="1200" dirty="0" smtClean="0">
                <a:solidFill>
                  <a:schemeClr val="tx1"/>
                </a:solidFill>
                <a:latin typeface="+mn-lt"/>
                <a:ea typeface="+mn-ea"/>
                <a:cs typeface="+mn-cs"/>
              </a:rPr>
              <a:t>imposing harsh sentences on juveniles brought before their courts</a:t>
            </a:r>
            <a:r>
              <a:rPr lang="en-US" sz="1200" kern="1200" dirty="0" smtClean="0">
                <a:solidFill>
                  <a:schemeClr val="tx1"/>
                </a:solidFill>
                <a:latin typeface="+mn-lt"/>
                <a:ea typeface="+mn-ea"/>
                <a:cs typeface="+mn-cs"/>
              </a:rPr>
              <a:t>. Minors charged with nonviolent crimes were often given harsher sentences than what probation officers recommended, court documents say. Other investigators say the trials lasted a few minutes at most. Few kids have legal representation.</a:t>
            </a:r>
            <a:r>
              <a:rPr lang="en-US" sz="1200" kern="1200" baseline="0" dirty="0" smtClean="0">
                <a:solidFill>
                  <a:schemeClr val="tx1"/>
                </a:solidFill>
                <a:latin typeface="+mn-lt"/>
                <a:ea typeface="+mn-ea"/>
                <a:cs typeface="+mn-cs"/>
              </a:rPr>
              <a:t> There are no school-based legal offices although there are school-based arrests by police stationed in schools.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0F1EFA-E268-4818-8E19-50AB2FFD6B2D}" type="slidenum">
              <a:rPr lang="en-US" smtClean="0"/>
              <a:pPr/>
              <a:t>13</a:t>
            </a:fld>
            <a:endParaRPr lang="en-US"/>
          </a:p>
        </p:txBody>
      </p:sp>
    </p:spTree>
    <p:extLst>
      <p:ext uri="{BB962C8B-B14F-4D97-AF65-F5344CB8AC3E}">
        <p14:creationId xmlns="" xmlns:p14="http://schemas.microsoft.com/office/powerpoint/2010/main" val="110099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the application of criminal law in schools provide safety for children? </a:t>
            </a:r>
            <a:r>
              <a:rPr lang="en-US" sz="1200" b="1" kern="1200" dirty="0" smtClean="0">
                <a:solidFill>
                  <a:schemeClr val="tx1"/>
                </a:solidFill>
                <a:effectLst/>
                <a:latin typeface="+mn-lt"/>
                <a:ea typeface="+mn-ea"/>
                <a:cs typeface="+mn-cs"/>
              </a:rPr>
              <a:t>Do school suspensions feed incarceration systems? </a:t>
            </a:r>
            <a:r>
              <a:rPr lang="en-US" sz="1200" kern="1200" dirty="0" smtClean="0">
                <a:solidFill>
                  <a:schemeClr val="tx1"/>
                </a:solidFill>
                <a:effectLst/>
                <a:latin typeface="+mn-lt"/>
                <a:ea typeface="+mn-ea"/>
                <a:cs typeface="+mn-cs"/>
              </a:rPr>
              <a:t>Here the percentage of students suspended for at least one day during 2009, shown by race and school district. Chicago public schools suspension rate for black students is higher than the statewide percentage in Illinois. </a:t>
            </a:r>
            <a:r>
              <a:rPr lang="en-US" sz="1200" b="1" kern="1200" dirty="0" smtClean="0">
                <a:solidFill>
                  <a:schemeClr val="tx1"/>
                </a:solidFill>
                <a:effectLst/>
                <a:latin typeface="+mn-lt"/>
                <a:ea typeface="+mn-ea"/>
                <a:cs typeface="+mn-cs"/>
              </a:rPr>
              <a:t>Pertaining to RESOLUTION #D067 FOR-PROFIT PRISONS AND #D068 SCOOL TO PRISON PIPELINE, can the establishment of school-based legal services stem the flow of imprisonment pipelines?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14</a:t>
            </a:fld>
            <a:endParaRPr lang="en-US"/>
          </a:p>
        </p:txBody>
      </p:sp>
    </p:spTree>
    <p:extLst>
      <p:ext uri="{BB962C8B-B14F-4D97-AF65-F5344CB8AC3E}">
        <p14:creationId xmlns="" xmlns:p14="http://schemas.microsoft.com/office/powerpoint/2010/main" val="173603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And in the arena of higher education…</a:t>
            </a:r>
          </a:p>
          <a:p>
            <a:r>
              <a:rPr lang="en-US" sz="1200" kern="1200" dirty="0" smtClean="0">
                <a:solidFill>
                  <a:schemeClr val="tx1"/>
                </a:solidFill>
                <a:effectLst/>
                <a:latin typeface="+mn-lt"/>
                <a:ea typeface="+mn-ea"/>
                <a:cs typeface="+mn-cs"/>
              </a:rPr>
              <a:t>The Shanker Institute report by </a:t>
            </a:r>
            <a:r>
              <a:rPr lang="en-GB" sz="1200" kern="1200" dirty="0" smtClean="0">
                <a:solidFill>
                  <a:schemeClr val="tx1"/>
                </a:solidFill>
                <a:effectLst/>
                <a:latin typeface="+mn-lt"/>
                <a:ea typeface="+mn-ea"/>
                <a:cs typeface="+mn-cs"/>
              </a:rPr>
              <a:t>The Schott Foundation for Public Education September 23, 2015 titled </a:t>
            </a:r>
            <a:r>
              <a:rPr lang="en-GB" sz="1200" i="1" kern="1200" dirty="0" smtClean="0">
                <a:solidFill>
                  <a:schemeClr val="tx1"/>
                </a:solidFill>
                <a:effectLst/>
                <a:latin typeface="+mn-lt"/>
                <a:ea typeface="+mn-ea"/>
                <a:cs typeface="+mn-cs"/>
              </a:rPr>
              <a:t>The State of Teacher Diversity in American Education,</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brings attention to a major problem in education: while the percentage of students of color has been rising, the number of teachers of color has failed to keep up. For black educators, the situation is even worse. Over the past decade, the number of black educators has declined in all the cities surveyed in this study. In some places, like New Orleans and Washington, D.C., that drop has been huge. Greater diversity amongst teachers has been shown not only to help students of color, but also white students. Teachers of color tend to have higher expectations for students of color, serve as important role models, expose students to a larger variety of cultural and racial groups, and help to establish stronger communities of color as well. These contributions are valuable to student success, and show how essential teacher diversity can be. As students of color currently make up over half of students in public education (and that number is projected to rise), it becomes even more important.</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15</a:t>
            </a:fld>
            <a:endParaRPr lang="en-US"/>
          </a:p>
        </p:txBody>
      </p:sp>
    </p:spTree>
    <p:extLst>
      <p:ext uri="{BB962C8B-B14F-4D97-AF65-F5344CB8AC3E}">
        <p14:creationId xmlns="" xmlns:p14="http://schemas.microsoft.com/office/powerpoint/2010/main" val="319848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is the history of justice as defined by the Constitution’s Comprise of 1787 that counted non-citizen slaves as 3/5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of a ‘whole’ person, a vote gerrymandering policy and practice that augmented the Southern plantation owners’ representation in the Congress?   Today, what gerrymandering challenges do the people yet face? What are the economics of safety? The sociology? The Patterns and Practices? Who is considered to be ‘above the law’? And according to the featured stories of NBC, ABC, and CBS nightly newscasts, on whose bodies is “excessive force” usually applied? </a:t>
            </a: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16</a:t>
            </a:fld>
            <a:endParaRPr lang="en-US"/>
          </a:p>
        </p:txBody>
      </p:sp>
    </p:spTree>
    <p:extLst>
      <p:ext uri="{BB962C8B-B14F-4D97-AF65-F5344CB8AC3E}">
        <p14:creationId xmlns="" xmlns:p14="http://schemas.microsoft.com/office/powerpoint/2010/main" val="72686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Who, then, who are </a:t>
            </a:r>
            <a:r>
              <a:rPr lang="en-US" sz="1200" b="1" kern="1200" dirty="0" smtClean="0">
                <a:solidFill>
                  <a:schemeClr val="tx1"/>
                </a:solidFill>
                <a:latin typeface="+mn-lt"/>
                <a:ea typeface="+mn-ea"/>
                <a:cs typeface="+mn-cs"/>
              </a:rPr>
              <a:t>the duly convicted</a:t>
            </a:r>
            <a:r>
              <a:rPr lang="en-US" sz="1200" kern="1200" dirty="0" smtClean="0">
                <a:solidFill>
                  <a:schemeClr val="tx1"/>
                </a:solidFill>
                <a:latin typeface="+mn-lt"/>
                <a:ea typeface="+mn-ea"/>
                <a:cs typeface="+mn-cs"/>
              </a:rPr>
              <a:t>? And relating to the School to Prison Pipeline, what is the re-enslavement processes and practices of law? If you look closely, the script indicates that there exists a socio-political and economic strategy to marginalize and oppress youth for the goal incarceration. Here depicted on this screen are the methodological practices that continually assault the psyches of young students of color via </a:t>
            </a:r>
            <a:r>
              <a:rPr lang="en-US" sz="1200" b="1" kern="1200" dirty="0" smtClean="0">
                <a:solidFill>
                  <a:schemeClr val="tx1"/>
                </a:solidFill>
                <a:latin typeface="+mn-lt"/>
                <a:ea typeface="+mn-ea"/>
                <a:cs typeface="+mn-cs"/>
              </a:rPr>
              <a:t>the five (5) S’s: The students are 1) Stigmatized </a:t>
            </a:r>
            <a:r>
              <a:rPr lang="en-US" sz="1200" kern="1200" dirty="0" smtClean="0">
                <a:solidFill>
                  <a:schemeClr val="tx1"/>
                </a:solidFill>
                <a:latin typeface="+mn-lt"/>
                <a:ea typeface="+mn-ea"/>
                <a:cs typeface="+mn-cs"/>
              </a:rPr>
              <a:t>by race and history</a:t>
            </a:r>
            <a:r>
              <a:rPr lang="en-US" sz="1200" b="1" kern="1200" dirty="0" smtClean="0">
                <a:solidFill>
                  <a:schemeClr val="tx1"/>
                </a:solidFill>
                <a:latin typeface="+mn-lt"/>
                <a:ea typeface="+mn-ea"/>
                <a:cs typeface="+mn-cs"/>
              </a:rPr>
              <a:t>. 2) Segregated </a:t>
            </a:r>
            <a:r>
              <a:rPr lang="en-US" sz="1200" kern="1200" dirty="0" smtClean="0">
                <a:solidFill>
                  <a:schemeClr val="tx1"/>
                </a:solidFill>
                <a:latin typeface="+mn-lt"/>
                <a:ea typeface="+mn-ea"/>
                <a:cs typeface="+mn-cs"/>
              </a:rPr>
              <a:t>from access to quality education</a:t>
            </a:r>
            <a:r>
              <a:rPr lang="en-US" sz="1200" b="1" kern="1200" dirty="0" smtClean="0">
                <a:solidFill>
                  <a:schemeClr val="tx1"/>
                </a:solidFill>
                <a:latin typeface="+mn-lt"/>
                <a:ea typeface="+mn-ea"/>
                <a:cs typeface="+mn-cs"/>
              </a:rPr>
              <a:t>. 3) Silenced </a:t>
            </a:r>
            <a:r>
              <a:rPr lang="en-US" sz="1200" kern="1200" dirty="0" smtClean="0">
                <a:solidFill>
                  <a:schemeClr val="tx1"/>
                </a:solidFill>
                <a:latin typeface="+mn-lt"/>
                <a:ea typeface="+mn-ea"/>
                <a:cs typeface="+mn-cs"/>
              </a:rPr>
              <a:t>by No Child Left Behind standardized testing of non-standardized teaching and learning</a:t>
            </a:r>
            <a:r>
              <a:rPr lang="en-US" sz="1200" b="1" kern="1200" dirty="0" smtClean="0">
                <a:solidFill>
                  <a:schemeClr val="tx1"/>
                </a:solidFill>
                <a:latin typeface="+mn-lt"/>
                <a:ea typeface="+mn-ea"/>
                <a:cs typeface="+mn-cs"/>
              </a:rPr>
              <a:t>. 4) Suppressed </a:t>
            </a:r>
            <a:r>
              <a:rPr lang="en-US" sz="1200" kern="1200" dirty="0" smtClean="0">
                <a:solidFill>
                  <a:schemeClr val="tx1"/>
                </a:solidFill>
                <a:latin typeface="+mn-lt"/>
                <a:ea typeface="+mn-ea"/>
                <a:cs typeface="+mn-cs"/>
              </a:rPr>
              <a:t>by </a:t>
            </a:r>
            <a:r>
              <a:rPr lang="en-US" sz="1200" b="1" kern="1200" dirty="0" smtClean="0">
                <a:solidFill>
                  <a:schemeClr val="tx1"/>
                </a:solidFill>
                <a:latin typeface="+mn-lt"/>
                <a:ea typeface="+mn-ea"/>
                <a:cs typeface="+mn-cs"/>
              </a:rPr>
              <a:t>prison-like</a:t>
            </a:r>
            <a:r>
              <a:rPr lang="en-US" sz="1200" kern="1200" dirty="0" smtClean="0">
                <a:solidFill>
                  <a:schemeClr val="tx1"/>
                </a:solidFill>
                <a:latin typeface="+mn-lt"/>
                <a:ea typeface="+mn-ea"/>
                <a:cs typeface="+mn-cs"/>
              </a:rPr>
              <a:t> in-school law </a:t>
            </a:r>
            <a:r>
              <a:rPr lang="en-US" sz="1200" b="1" kern="1200" dirty="0" smtClean="0">
                <a:solidFill>
                  <a:schemeClr val="tx1"/>
                </a:solidFill>
                <a:latin typeface="+mn-lt"/>
                <a:ea typeface="+mn-ea"/>
                <a:cs typeface="+mn-cs"/>
              </a:rPr>
              <a:t>enforcement criminalizing management practices</a:t>
            </a:r>
            <a:r>
              <a:rPr lang="en-US" sz="1200" kern="1200" dirty="0" smtClean="0">
                <a:solidFill>
                  <a:schemeClr val="tx1"/>
                </a:solidFill>
                <a:latin typeface="+mn-lt"/>
                <a:ea typeface="+mn-ea"/>
                <a:cs typeface="+mn-cs"/>
              </a:rPr>
              <a:t> that handcuff kindergartners for throwing a tantrum.</a:t>
            </a:r>
            <a:r>
              <a:rPr lang="en-US" sz="1200" b="1" kern="1200" dirty="0" smtClean="0">
                <a:solidFill>
                  <a:schemeClr val="tx1"/>
                </a:solidFill>
                <a:latin typeface="+mn-lt"/>
                <a:ea typeface="+mn-ea"/>
                <a:cs typeface="+mn-cs"/>
              </a:rPr>
              <a:t> 5) Sentenced. Students of color face harsher punishments in school than their white peers, leading to a higher number of youth of color incarcerated.</a:t>
            </a:r>
            <a:r>
              <a:rPr lang="en-US" sz="1200" kern="1200" dirty="0" smtClean="0">
                <a:solidFill>
                  <a:schemeClr val="tx1"/>
                </a:solidFill>
                <a:latin typeface="+mn-lt"/>
                <a:ea typeface="+mn-ea"/>
                <a:cs typeface="+mn-cs"/>
              </a:rPr>
              <a:t> Black and Hispanic students represent more than 70 percent of those involved in school-related arrests or referrals to law enforcement. Currently, African Americans make up two-fifths of incarcerated youth.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 Ann Carson, Ph.D., </a:t>
            </a:r>
            <a:r>
              <a:rPr lang="en-US" sz="1200" i="1" kern="1200" dirty="0" smtClean="0">
                <a:solidFill>
                  <a:schemeClr val="tx1"/>
                </a:solidFill>
                <a:latin typeface="+mn-lt"/>
                <a:ea typeface="+mn-ea"/>
                <a:cs typeface="+mn-cs"/>
              </a:rPr>
              <a:t>Prisoners in 2014.</a:t>
            </a:r>
            <a:r>
              <a:rPr lang="en-US" sz="1200" kern="1200" dirty="0" smtClean="0">
                <a:solidFill>
                  <a:schemeClr val="tx1"/>
                </a:solidFill>
                <a:latin typeface="+mn-lt"/>
                <a:ea typeface="+mn-ea"/>
                <a:cs typeface="+mn-cs"/>
              </a:rPr>
              <a:t> BJS Statistician. September 17, 2015    NCJ 248955 Presents final counts of prisoners under the jurisdiction of state and federal correctional authorities on December 31, 2014, collected by the National Prisoner Statistics program. This report includes the number of prison admissions, releases, noncitizen inmates, and inmates age 17 or younger in the custody of state or federal prisons. It presents prison capacity for each state and the Federal Bureau of Prisons (BOP), examines the use of private prisons by state and the BOP from 1999 to 2014, and describes the offense and demographic characteristics of yearend federal and state prison populations. The report also includes year end counts for territorial and military correctional populations.</a:t>
            </a: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17</a:t>
            </a:fld>
            <a:endParaRPr lang="en-US"/>
          </a:p>
        </p:txBody>
      </p:sp>
    </p:spTree>
    <p:extLst>
      <p:ext uri="{BB962C8B-B14F-4D97-AF65-F5344CB8AC3E}">
        <p14:creationId xmlns="" xmlns:p14="http://schemas.microsoft.com/office/powerpoint/2010/main" val="244570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 are the challenges of race and law do the people yet face? The first notification comes from a statement by author Herbert Aptheker:  “Oppression exists because the dominant rulers of society find it highly profitable.” Remember this saying. And then re-read the wording of the 13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Amendment abolishing slavery that says: "Neither slavery nor involuntary servitude, except as a punishment for crime </a:t>
            </a:r>
            <a:r>
              <a:rPr lang="en-US" sz="1200" b="1" kern="1200" dirty="0" smtClean="0">
                <a:solidFill>
                  <a:schemeClr val="tx1"/>
                </a:solidFill>
                <a:latin typeface="+mn-lt"/>
                <a:ea typeface="+mn-ea"/>
                <a:cs typeface="+mn-cs"/>
              </a:rPr>
              <a:t>whereof the party shall have been duly convicted</a:t>
            </a:r>
            <a:r>
              <a:rPr lang="en-US" sz="1200" kern="1200" dirty="0" smtClean="0">
                <a:solidFill>
                  <a:schemeClr val="tx1"/>
                </a:solidFill>
                <a:latin typeface="+mn-lt"/>
                <a:ea typeface="+mn-ea"/>
                <a:cs typeface="+mn-cs"/>
              </a:rPr>
              <a:t>, shall exist within the United States…</a:t>
            </a:r>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18</a:t>
            </a:fld>
            <a:endParaRPr lang="en-US"/>
          </a:p>
        </p:txBody>
      </p:sp>
    </p:spTree>
    <p:extLst>
      <p:ext uri="{BB962C8B-B14F-4D97-AF65-F5344CB8AC3E}">
        <p14:creationId xmlns="" xmlns:p14="http://schemas.microsoft.com/office/powerpoint/2010/main" val="397619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 learned from my stint as an executive managing the State’s </a:t>
            </a:r>
            <a:r>
              <a:rPr lang="en-US" baseline="0" dirty="0" smtClean="0"/>
              <a:t>EEO and Minority Business Enterprise Programs was that all policy originates in the language the law: the Constitution of the United States; the Ohio Constitution; the Ohio Revised Codes and the Administrative codes. It is the from these governing sources that the authority to create the program implementation patterns and practices, and formulate the structures supportive of the enforcement power essential to accomplishment of the mission goals inherent to the language of the law. The phrase “except as punishment for crime whereof the party shall have been duly convicted…” has created 2016 Prison Industrial Complex. Google the Ohio State Constitution’s language…OR read the HANDOUT ON THE OHIO LEGISLATIVE BLACK CAUCUS.</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19</a:t>
            </a:fld>
            <a:endParaRPr lang="en-US"/>
          </a:p>
        </p:txBody>
      </p:sp>
    </p:spTree>
    <p:extLst>
      <p:ext uri="{BB962C8B-B14F-4D97-AF65-F5344CB8AC3E}">
        <p14:creationId xmlns="" xmlns:p14="http://schemas.microsoft.com/office/powerpoint/2010/main" val="352296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the 13</a:t>
            </a:r>
            <a:r>
              <a:rPr lang="en-US" baseline="30000" dirty="0" smtClean="0"/>
              <a:t>th</a:t>
            </a:r>
            <a:r>
              <a:rPr lang="en-US" dirty="0" smtClean="0"/>
              <a:t> Amendment language generated the</a:t>
            </a:r>
            <a:r>
              <a:rPr lang="en-US" baseline="0" dirty="0" smtClean="0"/>
              <a:t> calamity called mass incarceration?</a:t>
            </a:r>
            <a:endParaRPr lang="en-US" dirty="0"/>
          </a:p>
        </p:txBody>
      </p:sp>
      <p:sp>
        <p:nvSpPr>
          <p:cNvPr id="4" name="Slide Number Placeholder 3"/>
          <p:cNvSpPr>
            <a:spLocks noGrp="1"/>
          </p:cNvSpPr>
          <p:nvPr>
            <p:ph type="sldNum" sz="quarter" idx="10"/>
          </p:nvPr>
        </p:nvSpPr>
        <p:spPr/>
        <p:txBody>
          <a:bodyPr/>
          <a:lstStyle/>
          <a:p>
            <a:fld id="{970F1EFA-E268-4818-8E19-50AB2FFD6B2D}" type="slidenum">
              <a:rPr lang="en-US" smtClean="0"/>
              <a:pPr/>
              <a:t>2</a:t>
            </a:fld>
            <a:endParaRPr lang="en-US"/>
          </a:p>
        </p:txBody>
      </p:sp>
    </p:spTree>
    <p:extLst>
      <p:ext uri="{BB962C8B-B14F-4D97-AF65-F5344CB8AC3E}">
        <p14:creationId xmlns="" xmlns:p14="http://schemas.microsoft.com/office/powerpoint/2010/main" val="7548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Slavery has never ended: some form of the ‘exception’ appearing in the Constitutions of</a:t>
            </a:r>
            <a:r>
              <a:rPr lang="en-US" baseline="0" dirty="0" smtClean="0"/>
              <a:t> </a:t>
            </a:r>
            <a:r>
              <a:rPr lang="en-US" dirty="0" smtClean="0"/>
              <a:t>24</a:t>
            </a:r>
            <a:r>
              <a:rPr lang="en-US" baseline="0" dirty="0" smtClean="0"/>
              <a:t> states.</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20</a:t>
            </a:fld>
            <a:endParaRPr lang="en-US"/>
          </a:p>
        </p:txBody>
      </p:sp>
    </p:spTree>
    <p:extLst>
      <p:ext uri="{BB962C8B-B14F-4D97-AF65-F5344CB8AC3E}">
        <p14:creationId xmlns="" xmlns:p14="http://schemas.microsoft.com/office/powerpoint/2010/main" val="1271549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the old saying notes that crime doesn't pay, that doesn't hold true for America's system of incarceration, which has seen spending more than triple since 1980. That means each U.S. resident is paying about $260 per year on corrections, up from $77 per person in 1980, thanks to the country's annual $80 billion price tag for incarceration, according to a report from The Hamilton Project think tank of The Brookings Institution. </a:t>
            </a: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21</a:t>
            </a:fld>
            <a:endParaRPr lang="en-US"/>
          </a:p>
        </p:txBody>
      </p:sp>
    </p:spTree>
    <p:extLst>
      <p:ext uri="{BB962C8B-B14F-4D97-AF65-F5344CB8AC3E}">
        <p14:creationId xmlns="" xmlns:p14="http://schemas.microsoft.com/office/powerpoint/2010/main" val="92383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Prison Industrial Complex is indeed a self-fulfilling</a:t>
            </a:r>
            <a:r>
              <a:rPr lang="en-US" baseline="0" dirty="0" smtClean="0"/>
              <a:t> enterprise, fed by lobbyists pressuring politicians to pass more and more punitive laws for authorizing court convictions for growing lists of crime topics which sentence more people to prison for longer terms which engender the building of more prisons.</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22</a:t>
            </a:fld>
            <a:endParaRPr lang="en-US"/>
          </a:p>
        </p:txBody>
      </p:sp>
    </p:spTree>
    <p:extLst>
      <p:ext uri="{BB962C8B-B14F-4D97-AF65-F5344CB8AC3E}">
        <p14:creationId xmlns="" xmlns:p14="http://schemas.microsoft.com/office/powerpoint/2010/main" val="1798325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states in pink contract</a:t>
            </a:r>
            <a:r>
              <a:rPr lang="en-US" baseline="0" dirty="0" smtClean="0"/>
              <a:t> with Private Prison companies. Ohio is among them. </a:t>
            </a:r>
            <a:r>
              <a:rPr lang="en-US" sz="1200" kern="1200" dirty="0" smtClean="0">
                <a:solidFill>
                  <a:schemeClr val="tx1"/>
                </a:solidFill>
                <a:latin typeface="+mn-lt"/>
                <a:ea typeface="+mn-ea"/>
                <a:cs typeface="+mn-cs"/>
              </a:rPr>
              <a:t>Private prison companies are in the business to make money, policies that maintain or increase incarceration boost their revenues and their business model rests on incarceration. The more individuals locked up, the more shareholders profit. Increases in private prison earnings and stock prices invigorate America's incarceration boom via laws that </a:t>
            </a:r>
            <a:r>
              <a:rPr lang="en-US" sz="1200" b="1" kern="1200" dirty="0" smtClean="0">
                <a:solidFill>
                  <a:schemeClr val="tx1"/>
                </a:solidFill>
                <a:latin typeface="+mn-lt"/>
                <a:ea typeface="+mn-ea"/>
                <a:cs typeface="+mn-cs"/>
              </a:rPr>
              <a:t>criminalize longer lists of citizen conduct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require that those convicted serve longer sentences</a:t>
            </a:r>
            <a:r>
              <a:rPr lang="en-US" sz="1200" kern="1200" dirty="0" smtClean="0">
                <a:solidFill>
                  <a:schemeClr val="tx1"/>
                </a:solidFill>
                <a:latin typeface="+mn-lt"/>
                <a:ea typeface="+mn-ea"/>
                <a:cs typeface="+mn-cs"/>
              </a:rPr>
              <a:t>. Private prisons own contracts requiring a guaranteed occupancy rate for its prisons which in turn encourage tough law enforcement and longer-sentencing policies that deter reform.  Google </a:t>
            </a:r>
            <a:r>
              <a:rPr lang="en-US" sz="1200" b="1" kern="1200" dirty="0" smtClean="0">
                <a:solidFill>
                  <a:schemeClr val="tx1"/>
                </a:solidFill>
                <a:latin typeface="+mn-lt"/>
                <a:ea typeface="+mn-ea"/>
                <a:cs typeface="+mn-cs"/>
              </a:rPr>
              <a:t>Corrections Corporation of America</a:t>
            </a:r>
            <a:r>
              <a:rPr lang="en-US" sz="1200" kern="1200" dirty="0" smtClean="0">
                <a:solidFill>
                  <a:schemeClr val="tx1"/>
                </a:solidFill>
                <a:latin typeface="+mn-lt"/>
                <a:ea typeface="+mn-ea"/>
                <a:cs typeface="+mn-cs"/>
              </a:rPr>
              <a:t> (CCA) of Ohio.</a:t>
            </a: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23</a:t>
            </a:fld>
            <a:endParaRPr lang="en-US"/>
          </a:p>
        </p:txBody>
      </p:sp>
    </p:spTree>
    <p:extLst>
      <p:ext uri="{BB962C8B-B14F-4D97-AF65-F5344CB8AC3E}">
        <p14:creationId xmlns="" xmlns:p14="http://schemas.microsoft.com/office/powerpoint/2010/main" val="1817786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Profiteering and punishment go hand in hand.</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25</a:t>
            </a:fld>
            <a:endParaRPr lang="en-US"/>
          </a:p>
        </p:txBody>
      </p:sp>
    </p:spTree>
    <p:extLst>
      <p:ext uri="{BB962C8B-B14F-4D97-AF65-F5344CB8AC3E}">
        <p14:creationId xmlns="" xmlns:p14="http://schemas.microsoft.com/office/powerpoint/2010/main" val="1260868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Terry v. Ohio 392 U.S. 1 (1968), Supreme Court decision, stop-and-frisk racial profiling has become the tactic of choice used by police departments against African-Americans suspected of crime.  Even though the Supreme Court recognized more than 45 years that a frisk is a “frightening, and ...humiliating experience,” the practice continues. </a:t>
            </a:r>
            <a:r>
              <a:rPr lang="en-US" sz="1200" b="1" i="1" kern="1200" dirty="0" smtClean="0">
                <a:solidFill>
                  <a:schemeClr val="tx1"/>
                </a:solidFill>
                <a:effectLst/>
                <a:latin typeface="+mn-lt"/>
                <a:ea typeface="+mn-ea"/>
                <a:cs typeface="+mn-cs"/>
              </a:rPr>
              <a:t>Terry v. Ohio</a:t>
            </a:r>
            <a:r>
              <a:rPr lang="en-US" sz="1200" kern="1200" dirty="0" smtClean="0">
                <a:solidFill>
                  <a:schemeClr val="tx1"/>
                </a:solidFill>
                <a:effectLst/>
                <a:latin typeface="+mn-lt"/>
                <a:ea typeface="+mn-ea"/>
                <a:cs typeface="+mn-cs"/>
              </a:rPr>
              <a:t> decision held that the Fourth Amendment prohibition on unreasonable searches and seizures is not violated when a police officer stops a suspect on the street and frisks that person without probable cause to, if the police officer has a reasonable suspicion or hunch that the person has committed, is committing, or is about to commit a crime and has a reasonable belief that the person "may be armed and presently dangerous."</a:t>
            </a:r>
          </a:p>
        </p:txBody>
      </p:sp>
      <p:sp>
        <p:nvSpPr>
          <p:cNvPr id="4" name="Slide Number Placeholder 3"/>
          <p:cNvSpPr>
            <a:spLocks noGrp="1"/>
          </p:cNvSpPr>
          <p:nvPr>
            <p:ph type="sldNum" sz="quarter" idx="10"/>
          </p:nvPr>
        </p:nvSpPr>
        <p:spPr/>
        <p:txBody>
          <a:bodyPr/>
          <a:lstStyle/>
          <a:p>
            <a:fld id="{16913A36-50F8-41C4-A3B0-68C52C6B52AD}" type="slidenum">
              <a:rPr lang="en-US" smtClean="0"/>
              <a:pPr/>
              <a:t>26</a:t>
            </a:fld>
            <a:endParaRPr lang="en-US"/>
          </a:p>
        </p:txBody>
      </p:sp>
    </p:spTree>
    <p:extLst>
      <p:ext uri="{BB962C8B-B14F-4D97-AF65-F5344CB8AC3E}">
        <p14:creationId xmlns="" xmlns:p14="http://schemas.microsoft.com/office/powerpoint/2010/main" val="3912441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spent more than half of life’s career in education.</a:t>
            </a:r>
            <a:r>
              <a:rPr lang="en-US" baseline="0" dirty="0" smtClean="0"/>
              <a:t> These statistics are unconscionable. 68% of all males in state and federal prison do not have a high school education. 70% of inmates in California state prison are former foster care youth. 25% of young people leaving foster care will be incarcerated within a few years after turning 18. Is it true that foster care kids are turned out on the street at age 18. 70% of students involved in “in school” arrests or referred to law enforcement are Black or Latino. Black students are 3 and a half times more likely to be suspended than whites. Black and Latino students are twice as likely to not graduate from high school. 40% of students expelled are black. Shall we stand idly by? </a:t>
            </a:r>
            <a:endParaRPr lang="en-US" dirty="0"/>
          </a:p>
        </p:txBody>
      </p:sp>
      <p:sp>
        <p:nvSpPr>
          <p:cNvPr id="4" name="Slide Number Placeholder 3"/>
          <p:cNvSpPr>
            <a:spLocks noGrp="1"/>
          </p:cNvSpPr>
          <p:nvPr>
            <p:ph type="sldNum" sz="quarter" idx="10"/>
          </p:nvPr>
        </p:nvSpPr>
        <p:spPr/>
        <p:txBody>
          <a:bodyPr/>
          <a:lstStyle/>
          <a:p>
            <a:fld id="{970F1EFA-E268-4818-8E19-50AB2FFD6B2D}" type="slidenum">
              <a:rPr lang="en-US" smtClean="0"/>
              <a:pPr/>
              <a:t>27</a:t>
            </a:fld>
            <a:endParaRPr lang="en-US"/>
          </a:p>
        </p:txBody>
      </p:sp>
    </p:spTree>
    <p:extLst>
      <p:ext uri="{BB962C8B-B14F-4D97-AF65-F5344CB8AC3E}">
        <p14:creationId xmlns="" xmlns:p14="http://schemas.microsoft.com/office/powerpoint/2010/main" val="649186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Northwest Territory  language uses “otherwise”.</a:t>
            </a:r>
            <a:r>
              <a:rPr lang="en-US" baseline="0" dirty="0" smtClean="0"/>
              <a:t>  SEE HANDOUT ON THE OHIO BLACK LEGISLATIVE CAUCUS PUSH TO EXPUNGE THE INVOLUNTARY SERVITUDE LANGUAGE from the Ohio Constitution.</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28</a:t>
            </a:fld>
            <a:endParaRPr lang="en-US"/>
          </a:p>
        </p:txBody>
      </p:sp>
    </p:spTree>
    <p:extLst>
      <p:ext uri="{BB962C8B-B14F-4D97-AF65-F5344CB8AC3E}">
        <p14:creationId xmlns="" xmlns:p14="http://schemas.microsoft.com/office/powerpoint/2010/main" val="130780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work of justice never ceases.  It passes on to future generations. At the NAACP website I read the history of Charles Hamilton Houston and his protégé </a:t>
            </a:r>
            <a:r>
              <a:rPr lang="en-US" sz="1200" kern="1200" dirty="0" err="1" smtClean="0">
                <a:solidFill>
                  <a:schemeClr val="tx1"/>
                </a:solidFill>
                <a:latin typeface="+mn-lt"/>
                <a:ea typeface="+mn-ea"/>
                <a:cs typeface="+mn-cs"/>
              </a:rPr>
              <a:t>Thurgood</a:t>
            </a:r>
            <a:r>
              <a:rPr lang="en-US" sz="1200" kern="1200" dirty="0" smtClean="0">
                <a:solidFill>
                  <a:schemeClr val="tx1"/>
                </a:solidFill>
                <a:latin typeface="+mn-lt"/>
                <a:ea typeface="+mn-ea"/>
                <a:cs typeface="+mn-cs"/>
              </a:rPr>
              <a:t> Marshall, of how they developed a strategy and implemented a battle plan against “separate but equal” doctrine established in 1896 by the U.S. Supreme Court concerning Plessy v. Ferguson case. What in our generation will we do to increase safety for future generations? Shall we stand idly by?</a:t>
            </a:r>
          </a:p>
          <a:p>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29</a:t>
            </a:fld>
            <a:endParaRPr lang="en-US"/>
          </a:p>
        </p:txBody>
      </p:sp>
    </p:spTree>
    <p:extLst>
      <p:ext uri="{BB962C8B-B14F-4D97-AF65-F5344CB8AC3E}">
        <p14:creationId xmlns="" xmlns:p14="http://schemas.microsoft.com/office/powerpoint/2010/main" val="3969227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is no. Moral Voice will</a:t>
            </a:r>
            <a:r>
              <a:rPr lang="en-US" baseline="0" dirty="0" smtClean="0"/>
              <a:t> not stand idly by. </a:t>
            </a:r>
            <a:r>
              <a:rPr lang="en-US" dirty="0" smtClean="0"/>
              <a:t>The mission goal of The Organization on Procedural Justice (OPJ) is to amend the legal flaws of the 13th Amendment language authorizing prisoners as ‘slaves of the state’</a:t>
            </a:r>
            <a:endParaRPr lang="en-US" dirty="0"/>
          </a:p>
        </p:txBody>
      </p:sp>
      <p:sp>
        <p:nvSpPr>
          <p:cNvPr id="4" name="Slide Number Placeholder 3"/>
          <p:cNvSpPr>
            <a:spLocks noGrp="1"/>
          </p:cNvSpPr>
          <p:nvPr>
            <p:ph type="sldNum" sz="quarter" idx="10"/>
          </p:nvPr>
        </p:nvSpPr>
        <p:spPr/>
        <p:txBody>
          <a:bodyPr/>
          <a:lstStyle/>
          <a:p>
            <a:fld id="{CAB9F09D-84B9-41BC-B86F-24D1A1B65816}" type="slidenum">
              <a:rPr lang="en-US" smtClean="0"/>
              <a:pPr/>
              <a:t>30</a:t>
            </a:fld>
            <a:endParaRPr lang="en-US"/>
          </a:p>
        </p:txBody>
      </p:sp>
    </p:spTree>
    <p:extLst>
      <p:ext uri="{BB962C8B-B14F-4D97-AF65-F5344CB8AC3E}">
        <p14:creationId xmlns="" xmlns:p14="http://schemas.microsoft.com/office/powerpoint/2010/main" val="4065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this discussion on Amending Legal Flaws: The Thirteenth Amendment and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Mass Incarceration. The topic of today’s workshop focuses on the carceral policy aspect of the 13</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 purported to have abolished slavery in the United States. Except. Except… Except it did not. Slavery has long continued past the December 6, 1865 ratification date, the effects of its disparate impact as a powerful carceral policy growing in intensity over the 150 years of its enactment---so that today, the United States has skyrocketed to number 1 position in incarcerating its people. </a:t>
            </a:r>
          </a:p>
        </p:txBody>
      </p:sp>
      <p:sp>
        <p:nvSpPr>
          <p:cNvPr id="4" name="Slide Number Placeholder 3"/>
          <p:cNvSpPr>
            <a:spLocks noGrp="1"/>
          </p:cNvSpPr>
          <p:nvPr>
            <p:ph type="sldNum" sz="quarter" idx="10"/>
          </p:nvPr>
        </p:nvSpPr>
        <p:spPr/>
        <p:txBody>
          <a:bodyPr/>
          <a:lstStyle/>
          <a:p>
            <a:fld id="{16913A36-50F8-41C4-A3B0-68C52C6B52AD}" type="slidenum">
              <a:rPr lang="en-US" smtClean="0"/>
              <a:pPr/>
              <a:t>3</a:t>
            </a:fld>
            <a:endParaRPr lang="en-US"/>
          </a:p>
        </p:txBody>
      </p:sp>
    </p:spTree>
    <p:extLst>
      <p:ext uri="{BB962C8B-B14F-4D97-AF65-F5344CB8AC3E}">
        <p14:creationId xmlns="" xmlns:p14="http://schemas.microsoft.com/office/powerpoint/2010/main" val="648906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r>
              <a:rPr lang="en-US" dirty="0" smtClean="0"/>
              <a:t>The ‘duly convicted’ requirement of the Thirteenth Amendment ‘except as punishment for crime’ of the U.S. Constitution is the fundamental authorization for the legal incarceration of the massive 2.2 million men, women, and children behind bars today. </a:t>
            </a:r>
          </a:p>
          <a:p>
            <a:r>
              <a:rPr lang="en-US" dirty="0" smtClean="0"/>
              <a:t>Here reads the proposed new language.</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31</a:t>
            </a:fld>
            <a:endParaRPr lang="en-US"/>
          </a:p>
        </p:txBody>
      </p:sp>
    </p:spTree>
    <p:extLst>
      <p:ext uri="{BB962C8B-B14F-4D97-AF65-F5344CB8AC3E}">
        <p14:creationId xmlns="" xmlns:p14="http://schemas.microsoft.com/office/powerpoint/2010/main" val="2236975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summation, like race perception, color science considers the perception of color by the human eye and brain.  Moreover, it considers the origin, the ancestry of color in materials.  Color theory in art examines the physics of electromagnetic radiation in the visible range, commonly referred to simply as light. Therefore, the beauty of flowers in nature lies in the </a:t>
            </a:r>
            <a:r>
              <a:rPr lang="en-US" sz="1200" b="1" kern="1200" dirty="0" smtClean="0">
                <a:solidFill>
                  <a:schemeClr val="tx1"/>
                </a:solidFill>
                <a:latin typeface="+mn-lt"/>
                <a:ea typeface="+mn-ea"/>
                <a:cs typeface="+mn-cs"/>
              </a:rPr>
              <a:t>appreciation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of the variances</a:t>
            </a:r>
            <a:r>
              <a:rPr lang="en-US" sz="1200" kern="1200" dirty="0" smtClean="0">
                <a:solidFill>
                  <a:schemeClr val="tx1"/>
                </a:solidFill>
                <a:latin typeface="+mn-lt"/>
                <a:ea typeface="+mn-ea"/>
                <a:cs typeface="+mn-cs"/>
              </a:rPr>
              <a:t> in colorations. Were it not for the </a:t>
            </a:r>
            <a:r>
              <a:rPr lang="en-US" sz="1200" b="1" kern="1200" dirty="0" smtClean="0">
                <a:solidFill>
                  <a:schemeClr val="tx1"/>
                </a:solidFill>
                <a:latin typeface="+mn-lt"/>
                <a:ea typeface="+mn-ea"/>
                <a:cs typeface="+mn-cs"/>
              </a:rPr>
              <a:t>ability and the willingness</a:t>
            </a:r>
            <a:r>
              <a:rPr lang="en-US" sz="1200" kern="1200" dirty="0" smtClean="0">
                <a:solidFill>
                  <a:schemeClr val="tx1"/>
                </a:solidFill>
                <a:latin typeface="+mn-lt"/>
                <a:ea typeface="+mn-ea"/>
                <a:cs typeface="+mn-cs"/>
              </a:rPr>
              <a:t> to see color, much of the beauty of the world would be lost to human souls. </a:t>
            </a:r>
          </a:p>
          <a:p>
            <a:r>
              <a:rPr lang="en-US" sz="1200" kern="1200" dirty="0" smtClean="0">
                <a:solidFill>
                  <a:schemeClr val="tx1"/>
                </a:solidFill>
                <a:latin typeface="+mn-lt"/>
                <a:ea typeface="+mn-ea"/>
                <a:cs typeface="+mn-cs"/>
              </a:rPr>
              <a:t>I recommend and am deeply thankful that we live in a world where light and color exist in broad spectra, where one can </a:t>
            </a:r>
            <a:r>
              <a:rPr lang="en-US" sz="1200" b="1" kern="1200" dirty="0" smtClean="0">
                <a:solidFill>
                  <a:schemeClr val="tx1"/>
                </a:solidFill>
                <a:latin typeface="+mn-lt"/>
                <a:ea typeface="+mn-ea"/>
                <a:cs typeface="+mn-cs"/>
              </a:rPr>
              <a:t>look for</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accurately perceiv</a:t>
            </a:r>
            <a:r>
              <a:rPr lang="en-US" sz="1200" kern="1200" dirty="0" smtClean="0">
                <a:solidFill>
                  <a:schemeClr val="tx1"/>
                </a:solidFill>
                <a:latin typeface="+mn-lt"/>
                <a:ea typeface="+mn-ea"/>
                <a:cs typeface="+mn-cs"/>
              </a:rPr>
              <a:t>e the beauty of </a:t>
            </a:r>
            <a:r>
              <a:rPr lang="en-US" sz="1200" b="1" kern="1200" dirty="0" smtClean="0">
                <a:solidFill>
                  <a:schemeClr val="tx1"/>
                </a:solidFill>
                <a:latin typeface="+mn-lt"/>
                <a:ea typeface="+mn-ea"/>
                <a:cs typeface="+mn-cs"/>
              </a:rPr>
              <a:t>human faces</a:t>
            </a:r>
            <a:r>
              <a:rPr lang="en-US" sz="1200" kern="1200" dirty="0" smtClean="0">
                <a:solidFill>
                  <a:schemeClr val="tx1"/>
                </a:solidFill>
                <a:latin typeface="+mn-lt"/>
                <a:ea typeface="+mn-ea"/>
                <a:cs typeface="+mn-cs"/>
              </a:rPr>
              <a:t> among the flowers.  </a:t>
            </a:r>
            <a:r>
              <a:rPr lang="en-US" sz="1200" b="1" kern="1200" dirty="0" smtClean="0">
                <a:solidFill>
                  <a:schemeClr val="tx1"/>
                </a:solidFill>
                <a:latin typeface="+mn-lt"/>
                <a:ea typeface="+mn-ea"/>
                <a:cs typeface="+mn-cs"/>
              </a:rPr>
              <a:t>Justice</a:t>
            </a:r>
            <a:r>
              <a:rPr lang="en-US" sz="1200" b="1" kern="1200" baseline="0" dirty="0" smtClean="0">
                <a:solidFill>
                  <a:schemeClr val="tx1"/>
                </a:solidFill>
                <a:latin typeface="+mn-lt"/>
                <a:ea typeface="+mn-ea"/>
                <a:cs typeface="+mn-cs"/>
              </a:rPr>
              <a:t> for protecting the lives of</a:t>
            </a:r>
            <a:r>
              <a:rPr lang="en-US" sz="1200" b="1" kern="1200" dirty="0" smtClean="0">
                <a:solidFill>
                  <a:schemeClr val="tx1"/>
                </a:solidFill>
                <a:latin typeface="+mn-lt"/>
                <a:ea typeface="+mn-ea"/>
                <a:cs typeface="+mn-cs"/>
              </a:rPr>
              <a:t> future generations</a:t>
            </a:r>
            <a:r>
              <a:rPr lang="en-US" sz="1200" kern="1200" dirty="0" smtClean="0">
                <a:solidFill>
                  <a:schemeClr val="tx1"/>
                </a:solidFill>
                <a:latin typeface="+mn-lt"/>
                <a:ea typeface="+mn-ea"/>
                <a:cs typeface="+mn-cs"/>
              </a:rPr>
              <a:t> lies in the </a:t>
            </a:r>
            <a:r>
              <a:rPr lang="en-US" sz="1200" b="1" kern="1200" dirty="0" smtClean="0">
                <a:solidFill>
                  <a:schemeClr val="tx1"/>
                </a:solidFill>
                <a:latin typeface="+mn-lt"/>
                <a:ea typeface="+mn-ea"/>
                <a:cs typeface="+mn-cs"/>
              </a:rPr>
              <a:t>willingness to see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My name is Merelyn Bates-Mims.  Thank you for inviting me. I am grateful. </a:t>
            </a:r>
          </a:p>
          <a:p>
            <a:r>
              <a:rPr lang="en-US" sz="1200" kern="1200" dirty="0" smtClean="0">
                <a:solidFill>
                  <a:schemeClr val="tx1"/>
                </a:solidFill>
                <a:latin typeface="+mn-lt"/>
                <a:ea typeface="+mn-ea"/>
                <a:cs typeface="+mn-cs"/>
              </a:rPr>
              <a:t>Redefining Justice: The Thirteenth Amendment &amp; Carceral Policy has been our topic of discussion today. </a:t>
            </a: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40CBEB-E8C6-432D-B746-FECF600E928D}" type="slidenum">
              <a:rPr lang="en-US" smtClean="0"/>
              <a:pPr/>
              <a:t>32</a:t>
            </a:fld>
            <a:endParaRPr lang="en-US" dirty="0"/>
          </a:p>
        </p:txBody>
      </p:sp>
    </p:spTree>
    <p:extLst>
      <p:ext uri="{BB962C8B-B14F-4D97-AF65-F5344CB8AC3E}">
        <p14:creationId xmlns="" xmlns:p14="http://schemas.microsoft.com/office/powerpoint/2010/main" val="12820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what fashion does the 13</a:t>
            </a:r>
            <a:r>
              <a:rPr lang="en-US" baseline="30000" dirty="0" smtClean="0"/>
              <a:t>th</a:t>
            </a:r>
            <a:r>
              <a:rPr lang="en-US" dirty="0" smtClean="0"/>
              <a:t> Amendment redefine slavery and re-create</a:t>
            </a:r>
            <a:r>
              <a:rPr lang="en-US" baseline="0" dirty="0" smtClean="0"/>
              <a:t> systemic racial injustice? By converting slavery by private owners to slavery by public owners. It re-established slavery by public owners.  </a:t>
            </a:r>
            <a:endParaRPr lang="en-US" dirty="0"/>
          </a:p>
        </p:txBody>
      </p:sp>
      <p:sp>
        <p:nvSpPr>
          <p:cNvPr id="4" name="Slide Number Placeholder 3"/>
          <p:cNvSpPr>
            <a:spLocks noGrp="1"/>
          </p:cNvSpPr>
          <p:nvPr>
            <p:ph type="sldNum" sz="quarter" idx="10"/>
          </p:nvPr>
        </p:nvSpPr>
        <p:spPr/>
        <p:txBody>
          <a:bodyPr/>
          <a:lstStyle/>
          <a:p>
            <a:fld id="{970F1EFA-E268-4818-8E19-50AB2FFD6B2D}" type="slidenum">
              <a:rPr lang="en-US" smtClean="0"/>
              <a:pPr/>
              <a:t>4</a:t>
            </a:fld>
            <a:endParaRPr lang="en-US"/>
          </a:p>
        </p:txBody>
      </p:sp>
    </p:spTree>
    <p:extLst>
      <p:ext uri="{BB962C8B-B14F-4D97-AF65-F5344CB8AC3E}">
        <p14:creationId xmlns="" xmlns:p14="http://schemas.microsoft.com/office/powerpoint/2010/main" val="272346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procedural</a:t>
            </a:r>
            <a:r>
              <a:rPr lang="en-US" baseline="0" dirty="0" smtClean="0"/>
              <a:t> justice</a:t>
            </a:r>
            <a:r>
              <a:rPr lang="en-US" dirty="0" smtClean="0"/>
              <a:t>? Is it observable? Does</a:t>
            </a:r>
            <a:r>
              <a:rPr lang="en-US" baseline="0" dirty="0" smtClean="0"/>
              <a:t> procedural justice compose and comprise Common Good? </a:t>
            </a:r>
            <a:r>
              <a:rPr lang="en-US" dirty="0" smtClean="0"/>
              <a:t>What carceral policy underlies this scene? Who</a:t>
            </a:r>
            <a:r>
              <a:rPr lang="en-US" baseline="0" dirty="0" smtClean="0"/>
              <a:t> is highly likely to be included in the ‘safe’ category of American ethnic groups? Who is less likely to be excluded? Does this scene provide the language of inclusion?</a:t>
            </a:r>
            <a:endParaRPr lang="en-US" dirty="0"/>
          </a:p>
        </p:txBody>
      </p:sp>
      <p:sp>
        <p:nvSpPr>
          <p:cNvPr id="4" name="Slide Number Placeholder 3"/>
          <p:cNvSpPr>
            <a:spLocks noGrp="1"/>
          </p:cNvSpPr>
          <p:nvPr>
            <p:ph type="sldNum" sz="quarter" idx="10"/>
          </p:nvPr>
        </p:nvSpPr>
        <p:spPr/>
        <p:txBody>
          <a:bodyPr/>
          <a:lstStyle/>
          <a:p>
            <a:fld id="{CAB9F09D-84B9-41BC-B86F-24D1A1B65816}" type="slidenum">
              <a:rPr lang="en-US" smtClean="0"/>
              <a:pPr/>
              <a:t>5</a:t>
            </a:fld>
            <a:endParaRPr lang="en-US"/>
          </a:p>
        </p:txBody>
      </p:sp>
    </p:spTree>
    <p:extLst>
      <p:ext uri="{BB962C8B-B14F-4D97-AF65-F5344CB8AC3E}">
        <p14:creationId xmlns="" xmlns:p14="http://schemas.microsoft.com/office/powerpoint/2010/main" val="145867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Justice implies </a:t>
            </a:r>
            <a:r>
              <a:rPr lang="en-US" dirty="0" smtClean="0"/>
              <a:t>a behavior or treatment: a concern for peace, and genuine respect for people. </a:t>
            </a:r>
          </a:p>
          <a:p>
            <a:r>
              <a:rPr lang="en-US" b="1" dirty="0" smtClean="0"/>
              <a:t>Procedural</a:t>
            </a:r>
            <a:r>
              <a:rPr lang="en-US" dirty="0" smtClean="0"/>
              <a:t> </a:t>
            </a:r>
            <a:r>
              <a:rPr lang="en-US" b="1" dirty="0" smtClean="0"/>
              <a:t>justice</a:t>
            </a:r>
            <a:r>
              <a:rPr lang="en-US" dirty="0" smtClean="0"/>
              <a:t> is the idea of fairness in the processes that resolve disputes and allocate resources</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6</a:t>
            </a:fld>
            <a:endParaRPr lang="en-US"/>
          </a:p>
        </p:txBody>
      </p:sp>
    </p:spTree>
    <p:extLst>
      <p:ext uri="{BB962C8B-B14F-4D97-AF65-F5344CB8AC3E}">
        <p14:creationId xmlns="" xmlns:p14="http://schemas.microsoft.com/office/powerpoint/2010/main" val="363931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research shows, slavery as chattel bought</a:t>
            </a:r>
            <a:r>
              <a:rPr lang="en-US" baseline="0" dirty="0" smtClean="0"/>
              <a:t> and sold, held by </a:t>
            </a:r>
            <a:r>
              <a:rPr lang="en-US" b="1" baseline="0" dirty="0" smtClean="0"/>
              <a:t>private owners</a:t>
            </a:r>
            <a:r>
              <a:rPr lang="en-US" baseline="0" dirty="0" smtClean="0"/>
              <a:t>, was abolished by the language of the 13</a:t>
            </a:r>
            <a:r>
              <a:rPr lang="en-US" baseline="30000" dirty="0" smtClean="0"/>
              <a:t>th</a:t>
            </a:r>
            <a:r>
              <a:rPr lang="en-US" baseline="0" dirty="0" smtClean="0"/>
              <a:t> Amendment to the Constitution.  </a:t>
            </a:r>
          </a:p>
        </p:txBody>
      </p:sp>
      <p:sp>
        <p:nvSpPr>
          <p:cNvPr id="4" name="Slide Number Placeholder 3"/>
          <p:cNvSpPr>
            <a:spLocks noGrp="1"/>
          </p:cNvSpPr>
          <p:nvPr>
            <p:ph type="sldNum" sz="quarter" idx="10"/>
          </p:nvPr>
        </p:nvSpPr>
        <p:spPr/>
        <p:txBody>
          <a:bodyPr/>
          <a:lstStyle/>
          <a:p>
            <a:fld id="{16913A36-50F8-41C4-A3B0-68C52C6B52AD}" type="slidenum">
              <a:rPr lang="en-US" smtClean="0"/>
              <a:pPr/>
              <a:t>7</a:t>
            </a:fld>
            <a:endParaRPr lang="en-US"/>
          </a:p>
        </p:txBody>
      </p:sp>
    </p:spTree>
    <p:extLst>
      <p:ext uri="{BB962C8B-B14F-4D97-AF65-F5344CB8AC3E}">
        <p14:creationId xmlns="" xmlns:p14="http://schemas.microsoft.com/office/powerpoint/2010/main" val="280974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illustration, showing on the screen, gives in one comprehensive glance the scope and content of what is widely called The Prison Industrial Complex. At the center, you can see that all roads to one destination: Prison. Called Jails and Detention centers by other names. Within the green inner circle are phenomena that can be considered the ‘big boys’ of the industry: Corporate welfare; Big industry and corporations; Urban Developers; Big </a:t>
            </a:r>
            <a:r>
              <a:rPr lang="en-US" baseline="0" dirty="0" err="1" smtClean="0"/>
              <a:t>Agri</a:t>
            </a:r>
            <a:r>
              <a:rPr lang="en-US" baseline="0" dirty="0" smtClean="0"/>
              <a:t>-Business. Bordering the inner circle are the primary influences driving the growth of the system: Private Prisons for-profit; Law enforcement; Prison Guard Unions; Prison Construction  Companies; the secondary influences sustaining the complex including Politicians (tough on crime); Courts; Investment Banks; Prosecuting Attorneys and DA’s; and all the adverse outlying Results of Inequality: Exclusion; Surveillance; Homelessness; Racial Profiling and all the malaises of society heaped upon the poor and people of color. This schema is among your handouts so that you may study it yourself. </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8</a:t>
            </a:fld>
            <a:endParaRPr lang="en-US"/>
          </a:p>
        </p:txBody>
      </p:sp>
    </p:spTree>
    <p:extLst>
      <p:ext uri="{BB962C8B-B14F-4D97-AF65-F5344CB8AC3E}">
        <p14:creationId xmlns="" xmlns:p14="http://schemas.microsoft.com/office/powerpoint/2010/main" val="334577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a:t>
            </a:r>
            <a:r>
              <a:rPr lang="en-US" baseline="0" dirty="0" smtClean="0"/>
              <a:t> is entitled to PROCEDURAL JUSTICE? To legal representation? The child, George </a:t>
            </a:r>
            <a:r>
              <a:rPr lang="en-US" baseline="0" dirty="0" err="1" smtClean="0"/>
              <a:t>Stinney</a:t>
            </a:r>
            <a:r>
              <a:rPr lang="en-US" baseline="0" dirty="0" smtClean="0"/>
              <a:t>, Jr. was </a:t>
            </a:r>
            <a:r>
              <a:rPr lang="en-US" b="1" dirty="0" smtClean="0">
                <a:latin typeface="Calibri" pitchFamily="34" charset="0"/>
              </a:rPr>
              <a:t>electrocuted under color of law in year 1944 at age 14 and weighing 90 </a:t>
            </a:r>
            <a:r>
              <a:rPr lang="en-US" b="1" dirty="0" err="1" smtClean="0">
                <a:latin typeface="Calibri" pitchFamily="34" charset="0"/>
              </a:rPr>
              <a:t>lbs</a:t>
            </a:r>
            <a:r>
              <a:rPr lang="en-US" b="1" dirty="0" smtClean="0">
                <a:latin typeface="Calibri" pitchFamily="34" charset="0"/>
              </a:rPr>
              <a:t>, this child was acquitted in 2014 of murder 70 years later.</a:t>
            </a:r>
            <a:endParaRPr lang="en-US" dirty="0"/>
          </a:p>
        </p:txBody>
      </p:sp>
      <p:sp>
        <p:nvSpPr>
          <p:cNvPr id="4" name="Slide Number Placeholder 3"/>
          <p:cNvSpPr>
            <a:spLocks noGrp="1"/>
          </p:cNvSpPr>
          <p:nvPr>
            <p:ph type="sldNum" sz="quarter" idx="10"/>
          </p:nvPr>
        </p:nvSpPr>
        <p:spPr/>
        <p:txBody>
          <a:bodyPr/>
          <a:lstStyle/>
          <a:p>
            <a:fld id="{16913A36-50F8-41C4-A3B0-68C52C6B52AD}" type="slidenum">
              <a:rPr lang="en-US" smtClean="0"/>
              <a:pPr/>
              <a:t>9</a:t>
            </a:fld>
            <a:endParaRPr lang="en-US"/>
          </a:p>
        </p:txBody>
      </p:sp>
    </p:spTree>
    <p:extLst>
      <p:ext uri="{BB962C8B-B14F-4D97-AF65-F5344CB8AC3E}">
        <p14:creationId xmlns="" xmlns:p14="http://schemas.microsoft.com/office/powerpoint/2010/main" val="144989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41E6B4-8F5C-4E48-9E42-E1DB991C1473}"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1E6B4-8F5C-4E48-9E42-E1DB991C1473}"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1E6B4-8F5C-4E48-9E42-E1DB991C1473}"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1E6B4-8F5C-4E48-9E42-E1DB991C1473}"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1E6B4-8F5C-4E48-9E42-E1DB991C1473}"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1E6B4-8F5C-4E48-9E42-E1DB991C1473}"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41E6B4-8F5C-4E48-9E42-E1DB991C1473}" type="datetimeFigureOut">
              <a:rPr lang="en-US" smtClean="0"/>
              <a:pPr/>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41E6B4-8F5C-4E48-9E42-E1DB991C1473}" type="datetimeFigureOut">
              <a:rPr lang="en-US" smtClean="0"/>
              <a:pPr/>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1E6B4-8F5C-4E48-9E42-E1DB991C1473}" type="datetimeFigureOut">
              <a:rPr lang="en-US" smtClean="0"/>
              <a:pPr/>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1E6B4-8F5C-4E48-9E42-E1DB991C1473}"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1E6B4-8F5C-4E48-9E42-E1DB991C1473}"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BA0F7-692B-4F7B-822F-D9BF6E2A14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1E6B4-8F5C-4E48-9E42-E1DB991C1473}" type="datetimeFigureOut">
              <a:rPr lang="en-US" smtClean="0"/>
              <a:pPr/>
              <a:t>6/6/2016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BA0F7-692B-4F7B-822F-D9BF6E2A14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naacpldf.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wmf"/><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notesSlide" Target="../notesSlides/notesSlide31.xml"/><Relationship Id="rId16"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wmf"/><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r.search.yahoo.com/_ylt=AwrB8pNS4uBUpWAA7HWjzbkF;_ylu=X3oDMTBxNG1oMmE2BHNlYwNmcC1hdHRyaWIEc2xrA3J1cmwEaXQD/RV=2/RE=1424052946/RO=11/RU=http:/thewestsidestory.net/2014/12/17/25381/70-years-judge-rules-14-year-old-george-stinney-wrongly-executed/RK=0/RS=d3PqDnPI4yAvnpS5DRcOJ17JrQ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n-US" b="1" dirty="0" smtClean="0">
                <a:solidFill>
                  <a:srgbClr val="C00000"/>
                </a:solidFill>
              </a:rPr>
              <a:t>Unjust law: </a:t>
            </a:r>
            <a:r>
              <a:rPr lang="en-US" dirty="0" smtClean="0"/>
              <a:t/>
            </a:r>
            <a:br>
              <a:rPr lang="en-US" dirty="0" smtClean="0"/>
            </a:br>
            <a:r>
              <a:rPr lang="en-US" dirty="0" smtClean="0"/>
              <a:t>Involuntary </a:t>
            </a:r>
            <a:br>
              <a:rPr lang="en-US" dirty="0" smtClean="0"/>
            </a:br>
            <a:r>
              <a:rPr lang="en-US" dirty="0" smtClean="0"/>
              <a:t>Servitude.</a:t>
            </a:r>
            <a:endParaRPr lang="en-US" dirty="0"/>
          </a:p>
        </p:txBody>
      </p:sp>
      <p:sp>
        <p:nvSpPr>
          <p:cNvPr id="3" name="Subtitle 2"/>
          <p:cNvSpPr>
            <a:spLocks noGrp="1"/>
          </p:cNvSpPr>
          <p:nvPr>
            <p:ph type="subTitle" idx="1"/>
          </p:nvPr>
        </p:nvSpPr>
        <p:spPr>
          <a:xfrm>
            <a:off x="1371600" y="3886200"/>
            <a:ext cx="7162800" cy="1752600"/>
          </a:xfrm>
        </p:spPr>
        <p:txBody>
          <a:bodyPr>
            <a:normAutofit fontScale="70000" lnSpcReduction="20000"/>
          </a:bodyPr>
          <a:lstStyle/>
          <a:p>
            <a:pPr algn="r"/>
            <a:r>
              <a:rPr lang="en-US" sz="4000" b="1" dirty="0" smtClean="0">
                <a:solidFill>
                  <a:srgbClr val="C00000"/>
                </a:solidFill>
              </a:rPr>
              <a:t>TOPIC</a:t>
            </a:r>
          </a:p>
          <a:p>
            <a:pPr algn="r"/>
            <a:r>
              <a:rPr lang="en-US" sz="4000" b="1" dirty="0" smtClean="0">
                <a:solidFill>
                  <a:srgbClr val="C00000"/>
                </a:solidFill>
              </a:rPr>
              <a:t>Neo-Slavery?</a:t>
            </a:r>
          </a:p>
          <a:p>
            <a:pPr algn="r"/>
            <a:r>
              <a:rPr lang="en-US" sz="4000" b="1" dirty="0" smtClean="0">
                <a:solidFill>
                  <a:srgbClr val="C00000"/>
                </a:solidFill>
              </a:rPr>
              <a:t>War Against Mass </a:t>
            </a:r>
          </a:p>
          <a:p>
            <a:pPr algn="r"/>
            <a:r>
              <a:rPr lang="en-US" sz="4000" b="1" dirty="0" smtClean="0">
                <a:solidFill>
                  <a:srgbClr val="C00000"/>
                </a:solidFill>
              </a:rPr>
              <a:t>Incarceration.</a:t>
            </a:r>
            <a:endParaRPr lang="en-US" sz="4000" b="1" dirty="0">
              <a:solidFill>
                <a:srgbClr val="C00000"/>
              </a:solidFill>
            </a:endParaRPr>
          </a:p>
        </p:txBody>
      </p:sp>
      <p:pic>
        <p:nvPicPr>
          <p:cNvPr id="4" name="yui_3_5_1_4_1431485134693_1098" descr="http://ecx.images-amazon.com/images/I/51E%2B6hOFsxL._SY344_BO1,204,203,200_.jpg"/>
          <p:cNvPicPr/>
          <p:nvPr/>
        </p:nvPicPr>
        <p:blipFill>
          <a:blip r:embed="rId3" cstate="print"/>
          <a:srcRect/>
          <a:stretch>
            <a:fillRect/>
          </a:stretch>
        </p:blipFill>
        <p:spPr bwMode="auto">
          <a:xfrm>
            <a:off x="1219200" y="1371600"/>
            <a:ext cx="3855720" cy="4038600"/>
          </a:xfrm>
          <a:prstGeom prst="rect">
            <a:avLst/>
          </a:prstGeom>
          <a:noFill/>
          <a:ln w="9525">
            <a:noFill/>
            <a:miter lim="800000"/>
            <a:headEnd/>
            <a:tailEnd/>
          </a:ln>
        </p:spPr>
      </p:pic>
      <p:sp>
        <p:nvSpPr>
          <p:cNvPr id="5" name="TextBox 4"/>
          <p:cNvSpPr txBox="1"/>
          <p:nvPr/>
        </p:nvSpPr>
        <p:spPr>
          <a:xfrm>
            <a:off x="1295400" y="914400"/>
            <a:ext cx="6934200" cy="461665"/>
          </a:xfrm>
          <a:prstGeom prst="rect">
            <a:avLst/>
          </a:prstGeom>
          <a:noFill/>
        </p:spPr>
        <p:txBody>
          <a:bodyPr wrap="square" rtlCol="0">
            <a:spAutoFit/>
          </a:bodyPr>
          <a:lstStyle/>
          <a:p>
            <a:pPr algn="ctr"/>
            <a:r>
              <a:rPr lang="en-US" sz="2000" b="1" dirty="0" smtClean="0"/>
              <a:t>2016 Lingering Effects of  “</a:t>
            </a:r>
            <a:r>
              <a:rPr lang="en-US" sz="2400" b="1" dirty="0" smtClean="0">
                <a:solidFill>
                  <a:srgbClr val="C00000"/>
                </a:solidFill>
              </a:rPr>
              <a:t>except</a:t>
            </a:r>
            <a:r>
              <a:rPr lang="en-US" sz="2000" b="1" dirty="0" smtClean="0"/>
              <a:t> as punishment for crime…” </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3733800" cy="1905000"/>
          </a:xfrm>
        </p:spPr>
        <p:txBody>
          <a:bodyPr>
            <a:normAutofit/>
          </a:bodyPr>
          <a:lstStyle/>
          <a:p>
            <a:r>
              <a:rPr lang="en-US" sz="1600" dirty="0" smtClean="0">
                <a:latin typeface="Calibri" pitchFamily="34" charset="0"/>
              </a:rPr>
              <a:t/>
            </a:r>
            <a:br>
              <a:rPr lang="en-US" sz="1600" dirty="0" smtClean="0">
                <a:latin typeface="Calibri" pitchFamily="34" charset="0"/>
              </a:rPr>
            </a:br>
            <a:r>
              <a:rPr lang="en-US" sz="1600" dirty="0" smtClean="0">
                <a:effectLst/>
                <a:latin typeface="Calibri" pitchFamily="34" charset="0"/>
              </a:rPr>
              <a:t>FRIENDSHIP COLLEGE STUDENTS</a:t>
            </a:r>
            <a:r>
              <a:rPr lang="en-US" sz="2400" b="0" dirty="0" smtClean="0">
                <a:effectLst/>
                <a:latin typeface="Calibri" pitchFamily="34" charset="0"/>
              </a:rPr>
              <a:t/>
            </a:r>
            <a:br>
              <a:rPr lang="en-US" sz="2400" b="0" dirty="0" smtClean="0">
                <a:effectLst/>
                <a:latin typeface="Calibri" pitchFamily="34" charset="0"/>
              </a:rPr>
            </a:br>
            <a:r>
              <a:rPr lang="en-US" sz="1400" b="1" dirty="0" smtClean="0">
                <a:effectLst/>
                <a:latin typeface="Calibri" pitchFamily="34" charset="0"/>
              </a:rPr>
              <a:t>January </a:t>
            </a:r>
            <a:r>
              <a:rPr lang="en-US" sz="1600" b="1" dirty="0" smtClean="0">
                <a:effectLst/>
                <a:latin typeface="Calibri" pitchFamily="34" charset="0"/>
              </a:rPr>
              <a:t>1961</a:t>
            </a:r>
            <a:r>
              <a:rPr lang="en-US" sz="1400" b="1" dirty="0" smtClean="0">
                <a:effectLst/>
                <a:latin typeface="Calibri" pitchFamily="34" charset="0"/>
              </a:rPr>
              <a:t> </a:t>
            </a:r>
            <a:r>
              <a:rPr lang="en-US" sz="1200" b="1" dirty="0" smtClean="0">
                <a:effectLst/>
                <a:latin typeface="Calibri" pitchFamily="34" charset="0"/>
              </a:rPr>
              <a:t>McCrory’s Lunch Counter </a:t>
            </a:r>
            <a:r>
              <a:rPr lang="en-US" sz="1200" dirty="0" smtClean="0">
                <a:effectLst/>
                <a:latin typeface="Calibri" pitchFamily="34" charset="0"/>
              </a:rPr>
              <a:t/>
            </a:r>
            <a:br>
              <a:rPr lang="en-US" sz="1200" dirty="0" smtClean="0">
                <a:effectLst/>
                <a:latin typeface="Calibri" pitchFamily="34" charset="0"/>
              </a:rPr>
            </a:br>
            <a:r>
              <a:rPr lang="en-US" sz="1200" dirty="0" smtClean="0">
                <a:effectLst/>
                <a:latin typeface="Calibri" pitchFamily="34" charset="0"/>
              </a:rPr>
              <a:t>Rockhill, South Carolina</a:t>
            </a:r>
            <a:br>
              <a:rPr lang="en-US" sz="1200" dirty="0" smtClean="0">
                <a:effectLst/>
                <a:latin typeface="Calibri" pitchFamily="34" charset="0"/>
              </a:rPr>
            </a:br>
            <a:r>
              <a:rPr lang="en-US" sz="1200" dirty="0" smtClean="0">
                <a:effectLst/>
                <a:latin typeface="Calibri" pitchFamily="34" charset="0"/>
              </a:rPr>
              <a:t>United States – </a:t>
            </a:r>
            <a:r>
              <a:rPr lang="en-US" sz="1600" b="1" dirty="0" smtClean="0">
                <a:solidFill>
                  <a:schemeClr val="tx1"/>
                </a:solidFill>
                <a:effectLst/>
                <a:latin typeface="Calibri" pitchFamily="34" charset="0"/>
              </a:rPr>
              <a:t>Acquitted January 2015</a:t>
            </a:r>
            <a:endParaRPr lang="en-US" sz="1600" b="1" dirty="0">
              <a:solidFill>
                <a:schemeClr val="tx1"/>
              </a:solidFill>
              <a:effectLst/>
              <a:latin typeface="Calibri" pitchFamily="34" charset="0"/>
            </a:endParaRPr>
          </a:p>
        </p:txBody>
      </p:sp>
      <p:pic>
        <p:nvPicPr>
          <p:cNvPr id="7" name="Picture 6" descr="http://www.friendshipcollege.org/images/prisonCamp.jpg"/>
          <p:cNvPicPr/>
          <p:nvPr/>
        </p:nvPicPr>
        <p:blipFill>
          <a:blip r:embed="rId3" cstate="print"/>
          <a:srcRect/>
          <a:stretch>
            <a:fillRect/>
          </a:stretch>
        </p:blipFill>
        <p:spPr bwMode="auto">
          <a:xfrm>
            <a:off x="4800600" y="203548"/>
            <a:ext cx="4114800" cy="3429000"/>
          </a:xfrm>
          <a:prstGeom prst="rect">
            <a:avLst/>
          </a:prstGeom>
          <a:noFill/>
          <a:ln w="9525">
            <a:noFill/>
            <a:miter lim="800000"/>
            <a:headEnd/>
            <a:tailEnd/>
          </a:ln>
        </p:spPr>
      </p:pic>
      <p:pic>
        <p:nvPicPr>
          <p:cNvPr id="2050" name="Picture 2" descr="http://www.friendshipcollege.org/images/injail.jpg"/>
          <p:cNvPicPr>
            <a:picLocks noChangeAspect="1" noChangeArrowheads="1"/>
          </p:cNvPicPr>
          <p:nvPr/>
        </p:nvPicPr>
        <p:blipFill>
          <a:blip r:embed="rId4" cstate="print"/>
          <a:srcRect/>
          <a:stretch>
            <a:fillRect/>
          </a:stretch>
        </p:blipFill>
        <p:spPr bwMode="auto">
          <a:xfrm>
            <a:off x="4800600" y="3733800"/>
            <a:ext cx="4114800" cy="2838450"/>
          </a:xfrm>
          <a:prstGeom prst="rect">
            <a:avLst/>
          </a:prstGeom>
          <a:noFill/>
        </p:spPr>
      </p:pic>
      <p:sp>
        <p:nvSpPr>
          <p:cNvPr id="2052" name="Text Box 4"/>
          <p:cNvSpPr txBox="1">
            <a:spLocks noGrp="1" noChangeArrowheads="1"/>
          </p:cNvSpPr>
          <p:nvPr>
            <p:ph idx="1"/>
          </p:nvPr>
        </p:nvSpPr>
        <p:spPr bwMode="auto">
          <a:xfrm>
            <a:off x="4572000" y="2993658"/>
            <a:ext cx="1600200" cy="762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p>
            <a:pPr marL="0" lvl="0" indent="0" algn="ctr" fontAlgn="base">
              <a:spcBef>
                <a:spcPct val="0"/>
              </a:spcBef>
              <a:spcAft>
                <a:spcPts val="1000"/>
              </a:spcAft>
              <a:buClrTx/>
              <a:buSzTx/>
              <a:buNone/>
            </a:pPr>
            <a:r>
              <a:rPr lang="en-US" sz="2400" dirty="0" smtClean="0">
                <a:latin typeface="Calibri" pitchFamily="34" charset="0"/>
              </a:rPr>
              <a:t>Changing History</a:t>
            </a:r>
            <a:endParaRPr lang="en-US" sz="2400" dirty="0" smtClean="0">
              <a:latin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0" i="0" u="none" strike="noStrike" cap="none" normalizeH="0" baseline="0" dirty="0" smtClean="0">
              <a:ln>
                <a:noFill/>
              </a:ln>
              <a:effectLst/>
              <a:latin typeface="Arial" pitchFamily="34" charset="0"/>
            </a:endParaRPr>
          </a:p>
        </p:txBody>
      </p:sp>
      <p:pic>
        <p:nvPicPr>
          <p:cNvPr id="12" name="Picture 11" descr="http://www.friendshipcollege.org/images/arrest.jpg"/>
          <p:cNvPicPr/>
          <p:nvPr/>
        </p:nvPicPr>
        <p:blipFill>
          <a:blip r:embed="rId5" cstate="print"/>
          <a:srcRect/>
          <a:stretch>
            <a:fillRect/>
          </a:stretch>
        </p:blipFill>
        <p:spPr bwMode="auto">
          <a:xfrm>
            <a:off x="228600" y="1676400"/>
            <a:ext cx="4343400" cy="4495801"/>
          </a:xfrm>
          <a:prstGeom prst="rect">
            <a:avLst/>
          </a:prstGeom>
          <a:noFill/>
          <a:ln w="9525">
            <a:noFill/>
            <a:miter lim="800000"/>
            <a:headEnd/>
            <a:tailEnd/>
          </a:ln>
        </p:spPr>
      </p:pic>
      <p:sp>
        <p:nvSpPr>
          <p:cNvPr id="8" name="TextBox 7"/>
          <p:cNvSpPr txBox="1"/>
          <p:nvPr/>
        </p:nvSpPr>
        <p:spPr>
          <a:xfrm>
            <a:off x="1752600" y="6172200"/>
            <a:ext cx="4953000" cy="246221"/>
          </a:xfrm>
          <a:prstGeom prst="rect">
            <a:avLst/>
          </a:prstGeom>
          <a:noFill/>
        </p:spPr>
        <p:txBody>
          <a:bodyPr wrap="square" rtlCol="0">
            <a:spAutoFit/>
          </a:bodyPr>
          <a:lstStyle/>
          <a:p>
            <a:r>
              <a:rPr lang="en-US" sz="1000" dirty="0" smtClean="0"/>
              <a:t>http://www.friendshipcollege.org/jailnobail.html</a:t>
            </a:r>
            <a:endParaRPr lang="en-US" sz="1000" dirty="0">
              <a:latin typeface="Calibri" pitchFamily="34" charset="0"/>
            </a:endParaRPr>
          </a:p>
        </p:txBody>
      </p:sp>
      <p:sp>
        <p:nvSpPr>
          <p:cNvPr id="9" name="TextBox 8"/>
          <p:cNvSpPr txBox="1"/>
          <p:nvPr/>
        </p:nvSpPr>
        <p:spPr>
          <a:xfrm>
            <a:off x="3657600" y="838200"/>
            <a:ext cx="1676400" cy="369332"/>
          </a:xfrm>
          <a:prstGeom prst="rect">
            <a:avLst/>
          </a:prstGeom>
          <a:noFill/>
        </p:spPr>
        <p:txBody>
          <a:bodyPr wrap="square" rtlCol="0">
            <a:spAutoFit/>
          </a:bodyPr>
          <a:lstStyle/>
          <a:p>
            <a:r>
              <a:rPr lang="en-US" b="1" dirty="0" smtClean="0"/>
              <a:t>Jail No Bail</a:t>
            </a:r>
            <a:endParaRPr lang="en-US" b="1" dirty="0"/>
          </a:p>
        </p:txBody>
      </p:sp>
      <p:pic>
        <p:nvPicPr>
          <p:cNvPr id="2" name="Picture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10089" y="4318161"/>
            <a:ext cx="2524125" cy="210025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6200" y="286120"/>
            <a:ext cx="3810000" cy="3154362"/>
          </a:xfr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33800" y="0"/>
            <a:ext cx="5410200" cy="3440481"/>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3089753"/>
            <a:ext cx="4572000" cy="3733800"/>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91310" y="3124200"/>
            <a:ext cx="4476489" cy="3733800"/>
          </a:xfrm>
          <a:prstGeom prst="rect">
            <a:avLst/>
          </a:prstGeom>
        </p:spPr>
      </p:pic>
      <p:sp>
        <p:nvSpPr>
          <p:cNvPr id="8" name="TextBox 7"/>
          <p:cNvSpPr txBox="1"/>
          <p:nvPr/>
        </p:nvSpPr>
        <p:spPr>
          <a:xfrm>
            <a:off x="3475452" y="3068788"/>
            <a:ext cx="1325148" cy="707886"/>
          </a:xfrm>
          <a:prstGeom prst="rect">
            <a:avLst/>
          </a:prstGeom>
          <a:noFill/>
        </p:spPr>
        <p:txBody>
          <a:bodyPr wrap="square" rtlCol="0">
            <a:spAutoFit/>
          </a:bodyPr>
          <a:lstStyle/>
          <a:p>
            <a:pPr algn="ctr"/>
            <a:r>
              <a:rPr lang="en-US" sz="2000" b="1" dirty="0" smtClean="0"/>
              <a:t>Changing History</a:t>
            </a:r>
            <a:endParaRPr lang="en-US" sz="2000" b="1" dirty="0"/>
          </a:p>
        </p:txBody>
      </p:sp>
    </p:spTree>
    <p:extLst>
      <p:ext uri="{BB962C8B-B14F-4D97-AF65-F5344CB8AC3E}">
        <p14:creationId xmlns="" xmlns:p14="http://schemas.microsoft.com/office/powerpoint/2010/main" val="51189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Emanuel African Methodist Episcopal Church – Charleston SC</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638800" y="1417638"/>
            <a:ext cx="3495804" cy="2468562"/>
          </a:xfr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404068"/>
            <a:ext cx="5638800" cy="5440362"/>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38800" y="3733800"/>
            <a:ext cx="3495804" cy="3110630"/>
          </a:xfrm>
          <a:prstGeom prst="rect">
            <a:avLst/>
          </a:prstGeom>
        </p:spPr>
      </p:pic>
      <p:sp>
        <p:nvSpPr>
          <p:cNvPr id="7" name="TextBox 6"/>
          <p:cNvSpPr txBox="1"/>
          <p:nvPr/>
        </p:nvSpPr>
        <p:spPr>
          <a:xfrm>
            <a:off x="2895600" y="2438400"/>
            <a:ext cx="2362200" cy="1200329"/>
          </a:xfrm>
          <a:prstGeom prst="rect">
            <a:avLst/>
          </a:prstGeom>
          <a:noFill/>
        </p:spPr>
        <p:txBody>
          <a:bodyPr wrap="square" rtlCol="0">
            <a:spAutoFit/>
          </a:bodyPr>
          <a:lstStyle/>
          <a:p>
            <a:pPr algn="ctr"/>
            <a:r>
              <a:rPr lang="en-US" sz="2400" b="1" dirty="0" smtClean="0"/>
              <a:t>Changing History</a:t>
            </a:r>
          </a:p>
          <a:p>
            <a:pPr algn="ctr"/>
            <a:r>
              <a:rPr lang="en-US" sz="2400" b="1" dirty="0" smtClean="0"/>
              <a:t>RESOLUTIONS #C019; #C005</a:t>
            </a:r>
            <a:endParaRPr lang="en-US" sz="2400" b="1" dirty="0"/>
          </a:p>
        </p:txBody>
      </p:sp>
    </p:spTree>
    <p:extLst>
      <p:ext uri="{BB962C8B-B14F-4D97-AF65-F5344CB8AC3E}">
        <p14:creationId xmlns="" xmlns:p14="http://schemas.microsoft.com/office/powerpoint/2010/main" val="103670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School to Prison Pipelines</a:t>
            </a:r>
            <a:endParaRPr lang="en-US" dirty="0"/>
          </a:p>
        </p:txBody>
      </p:sp>
      <p:pic>
        <p:nvPicPr>
          <p:cNvPr id="4" name="yui_3_5_1_4_1431483356517_760" descr="http://empathyeducates.org/wp-content/uploads/2013/09/School-To-Prison-Pipeline-Advancement-Project-Infographic-711x471.jpg"/>
          <p:cNvPicPr>
            <a:picLocks noGrp="1"/>
          </p:cNvPicPr>
          <p:nvPr>
            <p:ph idx="1"/>
          </p:nvPr>
        </p:nvPicPr>
        <p:blipFill>
          <a:blip r:embed="rId3" cstate="print"/>
          <a:srcRect/>
          <a:stretch>
            <a:fillRect/>
          </a:stretch>
        </p:blipFill>
        <p:spPr bwMode="auto">
          <a:xfrm>
            <a:off x="1143000" y="1066800"/>
            <a:ext cx="7120128" cy="4864608"/>
          </a:xfrm>
          <a:prstGeom prst="rect">
            <a:avLst/>
          </a:prstGeom>
          <a:noFill/>
          <a:ln w="9525">
            <a:noFill/>
            <a:miter lim="800000"/>
            <a:headEnd/>
            <a:tailEnd/>
          </a:ln>
        </p:spPr>
      </p:pic>
      <p:sp>
        <p:nvSpPr>
          <p:cNvPr id="3" name="TextBox 2"/>
          <p:cNvSpPr txBox="1"/>
          <p:nvPr/>
        </p:nvSpPr>
        <p:spPr>
          <a:xfrm>
            <a:off x="2895600" y="301387"/>
            <a:ext cx="2286000" cy="369332"/>
          </a:xfrm>
          <a:prstGeom prst="rect">
            <a:avLst/>
          </a:prstGeom>
          <a:noFill/>
        </p:spPr>
        <p:txBody>
          <a:bodyPr wrap="square" rtlCol="0">
            <a:spAutoFit/>
          </a:bodyPr>
          <a:lstStyle/>
          <a:p>
            <a:pPr algn="ctr"/>
            <a:r>
              <a:rPr lang="en-US" b="1" dirty="0" smtClean="0"/>
              <a:t>RESOLUTION #D068</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yui_3_5_1_4_1422794349622_1109" descr="http://www.suspensionstories.com/wp-content/uploads/2012/08/suspensionnumbers.jpg"/>
          <p:cNvPicPr>
            <a:picLocks noGrp="1"/>
          </p:cNvPicPr>
          <p:nvPr>
            <p:ph idx="1"/>
          </p:nvPr>
        </p:nvPicPr>
        <p:blipFill>
          <a:blip r:embed="rId3" cstate="print"/>
          <a:srcRect/>
          <a:stretch>
            <a:fillRect/>
          </a:stretch>
        </p:blipFill>
        <p:spPr bwMode="auto">
          <a:xfrm>
            <a:off x="381000" y="533400"/>
            <a:ext cx="8077200" cy="5334000"/>
          </a:xfrm>
          <a:prstGeom prst="rect">
            <a:avLst/>
          </a:prstGeom>
          <a:noFill/>
          <a:ln w="9525">
            <a:noFill/>
            <a:miter lim="800000"/>
            <a:headEnd/>
            <a:tailEnd/>
          </a:ln>
        </p:spPr>
      </p:pic>
      <p:sp>
        <p:nvSpPr>
          <p:cNvPr id="5" name="TextBox 4"/>
          <p:cNvSpPr txBox="1"/>
          <p:nvPr/>
        </p:nvSpPr>
        <p:spPr>
          <a:xfrm>
            <a:off x="838200" y="5943600"/>
            <a:ext cx="7924800" cy="830997"/>
          </a:xfrm>
          <a:prstGeom prst="rect">
            <a:avLst/>
          </a:prstGeom>
          <a:noFill/>
        </p:spPr>
        <p:txBody>
          <a:bodyPr wrap="square" rtlCol="0">
            <a:spAutoFit/>
          </a:bodyPr>
          <a:lstStyle/>
          <a:p>
            <a:r>
              <a:rPr lang="en-US" sz="2400" dirty="0" smtClean="0">
                <a:solidFill>
                  <a:schemeClr val="accent2">
                    <a:lumMod val="75000"/>
                  </a:schemeClr>
                </a:solidFill>
                <a:latin typeface="Calibri" pitchFamily="34" charset="0"/>
              </a:rPr>
              <a:t>   </a:t>
            </a:r>
            <a:r>
              <a:rPr lang="en-US" sz="2400" b="1" dirty="0" smtClean="0">
                <a:solidFill>
                  <a:schemeClr val="accent2">
                    <a:lumMod val="75000"/>
                  </a:schemeClr>
                </a:solidFill>
                <a:latin typeface="Calibri" pitchFamily="34" charset="0"/>
              </a:rPr>
              <a:t>RESOLUTION #D068</a:t>
            </a:r>
          </a:p>
          <a:p>
            <a:r>
              <a:rPr lang="en-US" sz="2400" b="1" dirty="0" smtClean="0">
                <a:solidFill>
                  <a:schemeClr val="accent2">
                    <a:lumMod val="50000"/>
                  </a:schemeClr>
                </a:solidFill>
                <a:latin typeface="Calibri" pitchFamily="34" charset="0"/>
              </a:rPr>
              <a:t>Can school-based legal services stem the flow of pipelines? </a:t>
            </a:r>
            <a:endParaRPr lang="en-US" sz="2400" b="1" dirty="0">
              <a:solidFill>
                <a:schemeClr val="accent2">
                  <a:lumMod val="50000"/>
                </a:schemeClr>
              </a:solidFill>
              <a:latin typeface="Calibri" pitchFamily="34" charset="0"/>
            </a:endParaRPr>
          </a:p>
        </p:txBody>
      </p:sp>
      <p:sp>
        <p:nvSpPr>
          <p:cNvPr id="6" name="TextBox 5"/>
          <p:cNvSpPr txBox="1"/>
          <p:nvPr/>
        </p:nvSpPr>
        <p:spPr>
          <a:xfrm>
            <a:off x="4419600" y="381000"/>
            <a:ext cx="4332943" cy="461665"/>
          </a:xfrm>
          <a:prstGeom prst="rect">
            <a:avLst/>
          </a:prstGeom>
          <a:noFill/>
        </p:spPr>
        <p:txBody>
          <a:bodyPr wrap="square" rtlCol="0">
            <a:spAutoFit/>
          </a:bodyPr>
          <a:lstStyle/>
          <a:p>
            <a:r>
              <a:rPr lang="en-US" sz="2400" dirty="0" smtClean="0">
                <a:latin typeface="Calibri" pitchFamily="34" charset="0"/>
              </a:rPr>
              <a:t>Safety: What is the role of SROs?</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30694" y="228600"/>
            <a:ext cx="8884706" cy="666353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3200" dirty="0" smtClean="0">
              <a:solidFill>
                <a:schemeClr val="accent1">
                  <a:lumMod val="75000"/>
                </a:schemeClr>
              </a:solidFill>
              <a:latin typeface="Calibri" pitchFamily="34" charset="0"/>
            </a:endParaRPr>
          </a:p>
          <a:p>
            <a:pPr>
              <a:buNone/>
            </a:pPr>
            <a:r>
              <a:rPr lang="en-US" sz="2800" dirty="0" smtClean="0">
                <a:latin typeface="Calibri" pitchFamily="34" charset="0"/>
              </a:rPr>
              <a:t>Historical Race &amp; Law Reform</a:t>
            </a:r>
          </a:p>
          <a:p>
            <a:pPr algn="ctr">
              <a:buNone/>
            </a:pPr>
            <a:endParaRPr lang="en-US" sz="3200" dirty="0" smtClean="0">
              <a:solidFill>
                <a:schemeClr val="accent1">
                  <a:lumMod val="75000"/>
                </a:schemeClr>
              </a:solidFill>
              <a:latin typeface="Calibri" pitchFamily="34" charset="0"/>
            </a:endParaRPr>
          </a:p>
          <a:p>
            <a:pPr>
              <a:buNone/>
            </a:pPr>
            <a:r>
              <a:rPr lang="en-US" sz="2400" dirty="0" smtClean="0">
                <a:solidFill>
                  <a:schemeClr val="accent1">
                    <a:lumMod val="75000"/>
                  </a:schemeClr>
                </a:solidFill>
                <a:latin typeface="Calibri" pitchFamily="34" charset="0"/>
              </a:rPr>
              <a:t>DEFINITION OF PROBLEM </a:t>
            </a:r>
          </a:p>
          <a:p>
            <a:pPr algn="ctr">
              <a:buNone/>
            </a:pPr>
            <a:r>
              <a:rPr lang="en-US" sz="2400" dirty="0" smtClean="0">
                <a:solidFill>
                  <a:schemeClr val="accent1">
                    <a:lumMod val="75000"/>
                  </a:schemeClr>
                </a:solidFill>
                <a:latin typeface="Calibri" pitchFamily="34" charset="0"/>
              </a:rPr>
              <a:t>AND </a:t>
            </a:r>
          </a:p>
          <a:p>
            <a:pPr algn="r">
              <a:buNone/>
            </a:pPr>
            <a:r>
              <a:rPr lang="en-US" sz="2400" dirty="0" smtClean="0">
                <a:solidFill>
                  <a:schemeClr val="accent1">
                    <a:lumMod val="75000"/>
                  </a:schemeClr>
                </a:solidFill>
                <a:latin typeface="Calibri" pitchFamily="34" charset="0"/>
              </a:rPr>
              <a:t>SOLUTION PLANNING</a:t>
            </a:r>
          </a:p>
          <a:p>
            <a:pPr algn="r">
              <a:buNone/>
            </a:pPr>
            <a:r>
              <a:rPr lang="en-US" sz="2000" dirty="0" smtClean="0">
                <a:latin typeface="Calibri" pitchFamily="34" charset="0"/>
              </a:rPr>
              <a:t>What challenges do the people yet face?</a:t>
            </a:r>
          </a:p>
          <a:p>
            <a:pPr algn="r">
              <a:buNone/>
            </a:pPr>
            <a:r>
              <a:rPr lang="en-US" sz="2000" dirty="0" smtClean="0">
                <a:latin typeface="Calibri" pitchFamily="34" charset="0"/>
              </a:rPr>
              <a:t>What is the history underlying the challenges?</a:t>
            </a:r>
          </a:p>
          <a:p>
            <a:pPr algn="r">
              <a:buNone/>
            </a:pPr>
            <a:r>
              <a:rPr lang="en-US" sz="2000" dirty="0" smtClean="0">
                <a:latin typeface="Calibri" pitchFamily="34" charset="0"/>
              </a:rPr>
              <a:t>The Economics? The Sociology?</a:t>
            </a:r>
          </a:p>
          <a:p>
            <a:pPr algn="r">
              <a:buNone/>
            </a:pPr>
            <a:r>
              <a:rPr lang="en-US" sz="2000" dirty="0" smtClean="0">
                <a:latin typeface="Calibri" pitchFamily="34" charset="0"/>
              </a:rPr>
              <a:t>The Patterns and Practices?</a:t>
            </a:r>
          </a:p>
          <a:p>
            <a:pPr>
              <a:buNone/>
            </a:pPr>
            <a:endParaRPr lang="en-US" dirty="0"/>
          </a:p>
        </p:txBody>
      </p:sp>
      <p:sp>
        <p:nvSpPr>
          <p:cNvPr id="3" name="Title 2"/>
          <p:cNvSpPr>
            <a:spLocks noGrp="1"/>
          </p:cNvSpPr>
          <p:nvPr>
            <p:ph type="title"/>
          </p:nvPr>
        </p:nvSpPr>
        <p:spPr>
          <a:xfrm>
            <a:off x="457200" y="274638"/>
            <a:ext cx="4724400" cy="1143000"/>
          </a:xfrm>
        </p:spPr>
        <p:txBody>
          <a:bodyPr>
            <a:normAutofit/>
          </a:bodyPr>
          <a:lstStyle/>
          <a:p>
            <a:r>
              <a:rPr lang="en-US" sz="2800" b="0" dirty="0" smtClean="0">
                <a:solidFill>
                  <a:schemeClr val="tx1"/>
                </a:solidFill>
                <a:effectLst/>
                <a:latin typeface="Calibri" pitchFamily="34" charset="0"/>
              </a:rPr>
              <a:t>Starting the Conversation</a:t>
            </a:r>
            <a:endParaRPr lang="en-US" sz="2800" b="0" dirty="0">
              <a:solidFill>
                <a:schemeClr val="tx1"/>
              </a:solidFill>
              <a:effectLst/>
              <a:latin typeface="Calibri" pitchFamily="34" charset="0"/>
            </a:endParaRPr>
          </a:p>
        </p:txBody>
      </p:sp>
      <p:pic>
        <p:nvPicPr>
          <p:cNvPr id="4" name="igImage" descr="http://ecx.images-amazon.com/images/I/51F0LRfAeoL.jpg"/>
          <p:cNvPicPr/>
          <p:nvPr/>
        </p:nvPicPr>
        <p:blipFill>
          <a:blip r:embed="rId3" cstate="print"/>
          <a:srcRect/>
          <a:stretch>
            <a:fillRect/>
          </a:stretch>
        </p:blipFill>
        <p:spPr bwMode="auto">
          <a:xfrm>
            <a:off x="5105400" y="838200"/>
            <a:ext cx="1752600" cy="2743200"/>
          </a:xfrm>
          <a:prstGeom prst="rect">
            <a:avLst/>
          </a:prstGeom>
          <a:noFill/>
          <a:ln w="9525">
            <a:noFill/>
            <a:miter lim="800000"/>
            <a:headEnd/>
            <a:tailEnd/>
          </a:ln>
        </p:spPr>
      </p:pic>
      <p:pic>
        <p:nvPicPr>
          <p:cNvPr id="5" name="igImage" descr="http://ecx.images-amazon.com/images/I/51bgsIAt8QL.jpg"/>
          <p:cNvPicPr/>
          <p:nvPr/>
        </p:nvPicPr>
        <p:blipFill>
          <a:blip r:embed="rId4" cstate="print"/>
          <a:srcRect/>
          <a:stretch>
            <a:fillRect/>
          </a:stretch>
        </p:blipFill>
        <p:spPr bwMode="auto">
          <a:xfrm>
            <a:off x="82231" y="3429000"/>
            <a:ext cx="1748205" cy="2419350"/>
          </a:xfrm>
          <a:prstGeom prst="rect">
            <a:avLst/>
          </a:prstGeom>
          <a:noFill/>
          <a:ln w="9525">
            <a:noFill/>
            <a:miter lim="800000"/>
            <a:headEnd/>
            <a:tailEnd/>
          </a:ln>
        </p:spPr>
      </p:pic>
      <p:sp>
        <p:nvSpPr>
          <p:cNvPr id="6" name="TextBox 5"/>
          <p:cNvSpPr txBox="1"/>
          <p:nvPr/>
        </p:nvSpPr>
        <p:spPr>
          <a:xfrm>
            <a:off x="381000" y="5786017"/>
            <a:ext cx="1905000" cy="461665"/>
          </a:xfrm>
          <a:prstGeom prst="rect">
            <a:avLst/>
          </a:prstGeom>
          <a:noFill/>
        </p:spPr>
        <p:txBody>
          <a:bodyPr wrap="square" rtlCol="0">
            <a:spAutoFit/>
          </a:bodyPr>
          <a:lstStyle/>
          <a:p>
            <a:r>
              <a:rPr lang="en-US" sz="1200" dirty="0" smtClean="0">
                <a:latin typeface="Calibri" pitchFamily="34" charset="0"/>
              </a:rPr>
              <a:t>James W. Loewen</a:t>
            </a:r>
            <a:r>
              <a:rPr lang="en-US" sz="1200" dirty="0" smtClean="0"/>
              <a:t>©</a:t>
            </a:r>
            <a:r>
              <a:rPr lang="en-US" sz="900" dirty="0" smtClean="0"/>
              <a:t>2005</a:t>
            </a:r>
            <a:endParaRPr lang="en-US" sz="900" dirty="0" smtClean="0">
              <a:latin typeface="Calibri" pitchFamily="34" charset="0"/>
            </a:endParaRPr>
          </a:p>
          <a:p>
            <a:r>
              <a:rPr lang="en-US" sz="1200" dirty="0" smtClean="0">
                <a:latin typeface="Calibri" pitchFamily="34" charset="0"/>
              </a:rPr>
              <a:t>ISBN-13978-0-7432-9448-5</a:t>
            </a:r>
            <a:endParaRPr lang="en-US" sz="1200" dirty="0">
              <a:latin typeface="Calibri" pitchFamily="34" charset="0"/>
            </a:endParaRPr>
          </a:p>
        </p:txBody>
      </p:sp>
      <p:sp>
        <p:nvSpPr>
          <p:cNvPr id="7" name="TextBox 6"/>
          <p:cNvSpPr txBox="1"/>
          <p:nvPr/>
        </p:nvSpPr>
        <p:spPr>
          <a:xfrm>
            <a:off x="5029200" y="3581400"/>
            <a:ext cx="2110642" cy="461665"/>
          </a:xfrm>
          <a:prstGeom prst="rect">
            <a:avLst/>
          </a:prstGeom>
          <a:noFill/>
        </p:spPr>
        <p:txBody>
          <a:bodyPr wrap="square" rtlCol="0">
            <a:spAutoFit/>
          </a:bodyPr>
          <a:lstStyle/>
          <a:p>
            <a:pPr algn="ctr"/>
            <a:r>
              <a:rPr lang="en-US" sz="1200" b="1" dirty="0" smtClean="0">
                <a:latin typeface="Calibri" pitchFamily="34" charset="0"/>
              </a:rPr>
              <a:t>PLESSY  v. FERGUSON</a:t>
            </a:r>
          </a:p>
          <a:p>
            <a:pPr algn="ctr"/>
            <a:r>
              <a:rPr lang="en-US" sz="1200" dirty="0" smtClean="0">
                <a:latin typeface="Calibri" pitchFamily="34" charset="0"/>
              </a:rPr>
              <a:t>Brook Thomas, Editor. ©1996</a:t>
            </a:r>
            <a:endParaRPr lang="en-US" sz="1200" dirty="0">
              <a:latin typeface="Calibri" pitchFamily="34" charset="0"/>
            </a:endParaRPr>
          </a:p>
        </p:txBody>
      </p:sp>
      <p:sp>
        <p:nvSpPr>
          <p:cNvPr id="8" name="TextBox 7"/>
          <p:cNvSpPr txBox="1"/>
          <p:nvPr/>
        </p:nvSpPr>
        <p:spPr>
          <a:xfrm>
            <a:off x="381000" y="1752600"/>
            <a:ext cx="4648200" cy="369332"/>
          </a:xfrm>
          <a:prstGeom prst="rect">
            <a:avLst/>
          </a:prstGeom>
          <a:noFill/>
        </p:spPr>
        <p:txBody>
          <a:bodyPr wrap="square" rtlCol="0">
            <a:spAutoFit/>
          </a:bodyPr>
          <a:lstStyle/>
          <a:p>
            <a:r>
              <a:rPr lang="en-US" sz="1600" dirty="0" smtClean="0">
                <a:latin typeface="Calibri" pitchFamily="34" charset="0"/>
              </a:rPr>
              <a:t>          Unjust law is no law at all. </a:t>
            </a:r>
            <a:r>
              <a:rPr lang="en-US" sz="1200" dirty="0" smtClean="0">
                <a:latin typeface="Calibri" pitchFamily="34" charset="0"/>
              </a:rPr>
              <a:t>-Augustine of Hippo</a:t>
            </a:r>
            <a:r>
              <a:rPr lang="en-US" dirty="0" smtClean="0"/>
              <a:t>.</a:t>
            </a:r>
            <a:endParaRPr lang="en-US" dirty="0"/>
          </a:p>
        </p:txBody>
      </p:sp>
      <p:pic>
        <p:nvPicPr>
          <p:cNvPr id="9" name="ihover-img" descr="... TPRne8fuVaI/AAAAAAAAG-s/eA8A_mhUPTE/s1600/three-fifths_compromise.png"/>
          <p:cNvPicPr/>
          <p:nvPr/>
        </p:nvPicPr>
        <p:blipFill>
          <a:blip r:embed="rId5" cstate="print"/>
          <a:srcRect/>
          <a:stretch>
            <a:fillRect/>
          </a:stretch>
        </p:blipFill>
        <p:spPr bwMode="auto">
          <a:xfrm>
            <a:off x="6858000" y="838200"/>
            <a:ext cx="1905000" cy="2743200"/>
          </a:xfrm>
          <a:prstGeom prst="rect">
            <a:avLst/>
          </a:prstGeom>
          <a:noFill/>
          <a:ln w="9525">
            <a:noFill/>
            <a:miter lim="800000"/>
            <a:headEnd/>
            <a:tailEnd/>
          </a:ln>
        </p:spPr>
      </p:pic>
      <p:pic>
        <p:nvPicPr>
          <p:cNvPr id="10" name="Picture 9" descr="http://ecx.images-amazon.com/images/I/51-i5I9AoeL.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850952" y="3429000"/>
            <a:ext cx="1931035" cy="2419350"/>
          </a:xfrm>
          <a:prstGeom prst="rect">
            <a:avLst/>
          </a:prstGeom>
          <a:noFill/>
          <a:ln>
            <a:noFill/>
          </a:ln>
        </p:spPr>
      </p:pic>
      <p:sp>
        <p:nvSpPr>
          <p:cNvPr id="11" name="Rectangle 10"/>
          <p:cNvSpPr/>
          <p:nvPr/>
        </p:nvSpPr>
        <p:spPr>
          <a:xfrm>
            <a:off x="2286000" y="5866559"/>
            <a:ext cx="1824538" cy="276999"/>
          </a:xfrm>
          <a:prstGeom prst="rect">
            <a:avLst/>
          </a:prstGeom>
        </p:spPr>
        <p:txBody>
          <a:bodyPr wrap="non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ISBN-13: 978-0029291535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200" b="0" dirty="0" smtClean="0">
                <a:solidFill>
                  <a:schemeClr val="tx1"/>
                </a:solidFill>
                <a:effectLst/>
                <a:latin typeface="Calibri" pitchFamily="34" charset="0"/>
              </a:rPr>
              <a:t>Re-Enslavement by Race and Practices of Law</a:t>
            </a:r>
            <a:endParaRPr lang="en-US" sz="3200" dirty="0">
              <a:solidFill>
                <a:schemeClr val="tx1"/>
              </a:solidFill>
            </a:endParaRPr>
          </a:p>
        </p:txBody>
      </p:sp>
      <p:sp>
        <p:nvSpPr>
          <p:cNvPr id="3" name="Text Placeholder 2"/>
          <p:cNvSpPr>
            <a:spLocks noGrp="1"/>
          </p:cNvSpPr>
          <p:nvPr>
            <p:ph type="body" idx="1"/>
          </p:nvPr>
        </p:nvSpPr>
        <p:spPr>
          <a:xfrm>
            <a:off x="457200" y="5562600"/>
            <a:ext cx="4040188" cy="609600"/>
          </a:xfrm>
        </p:spPr>
        <p:txBody>
          <a:bodyPr>
            <a:normAutofit fontScale="85000" lnSpcReduction="10000"/>
          </a:bodyPr>
          <a:lstStyle/>
          <a:p>
            <a:pPr algn="ctr"/>
            <a:r>
              <a:rPr lang="en-US" sz="2000" dirty="0" smtClean="0">
                <a:latin typeface="Calibri" pitchFamily="34" charset="0"/>
              </a:rPr>
              <a:t>African-American Children </a:t>
            </a:r>
          </a:p>
          <a:p>
            <a:pPr algn="ctr"/>
            <a:r>
              <a:rPr lang="en-US" sz="2000" dirty="0" smtClean="0">
                <a:latin typeface="Calibri" pitchFamily="34" charset="0"/>
              </a:rPr>
              <a:t>In 2015 ‘At-Risk’ Peril</a:t>
            </a:r>
            <a:endParaRPr lang="en-US" sz="2000" dirty="0">
              <a:latin typeface="Calibri" pitchFamily="34" charset="0"/>
            </a:endParaRPr>
          </a:p>
        </p:txBody>
      </p:sp>
      <p:sp>
        <p:nvSpPr>
          <p:cNvPr id="4" name="Text Placeholder 3"/>
          <p:cNvSpPr>
            <a:spLocks noGrp="1"/>
          </p:cNvSpPr>
          <p:nvPr>
            <p:ph type="body" sz="half" idx="3"/>
          </p:nvPr>
        </p:nvSpPr>
        <p:spPr>
          <a:xfrm>
            <a:off x="4572000" y="5105400"/>
            <a:ext cx="4114801" cy="1066800"/>
          </a:xfrm>
        </p:spPr>
        <p:txBody>
          <a:bodyPr>
            <a:normAutofit/>
          </a:bodyPr>
          <a:lstStyle/>
          <a:p>
            <a:pPr algn="ctr"/>
            <a:r>
              <a:rPr lang="en-US" sz="2000" dirty="0" smtClean="0">
                <a:latin typeface="Calibri" pitchFamily="34" charset="0"/>
              </a:rPr>
              <a:t>The Results</a:t>
            </a:r>
          </a:p>
          <a:p>
            <a:pPr algn="ctr"/>
            <a:r>
              <a:rPr lang="en-US" sz="2000" dirty="0" smtClean="0">
                <a:latin typeface="Calibri" pitchFamily="34" charset="0"/>
              </a:rPr>
              <a:t>Inmates at the Clinton Correctional Facility Dannemora, New York</a:t>
            </a:r>
            <a:endParaRPr lang="en-US" sz="2000" dirty="0">
              <a:latin typeface="Calibri" pitchFamily="34" charset="0"/>
            </a:endParaRPr>
          </a:p>
        </p:txBody>
      </p:sp>
      <p:pic>
        <p:nvPicPr>
          <p:cNvPr id="10" name="yui_3_5_1_4_1422549355502_742" descr="http://anthonynocella.files.wordpress.com/2012/11/5ss-of-the-school-to-prison-pipeline.jpg"/>
          <p:cNvPicPr>
            <a:picLocks noGrp="1"/>
          </p:cNvPicPr>
          <p:nvPr>
            <p:ph sz="quarter" idx="4"/>
          </p:nvPr>
        </p:nvPicPr>
        <p:blipFill>
          <a:blip r:embed="rId3" cstate="print"/>
          <a:srcRect/>
          <a:stretch>
            <a:fillRect/>
          </a:stretch>
        </p:blipFill>
        <p:spPr bwMode="auto">
          <a:xfrm>
            <a:off x="530225" y="1295400"/>
            <a:ext cx="4041775" cy="4267200"/>
          </a:xfrm>
          <a:prstGeom prst="rect">
            <a:avLst/>
          </a:prstGeom>
          <a:noFill/>
          <a:ln w="9525">
            <a:noFill/>
            <a:miter lim="800000"/>
            <a:headEnd/>
            <a:tailEnd/>
          </a:ln>
        </p:spPr>
      </p:pic>
      <p:pic>
        <p:nvPicPr>
          <p:cNvPr id="12" name="Content Placeholder 11" descr="Inmates at the Clinton Correctional Facility in Dannemora, New York"/>
          <p:cNvPicPr>
            <a:picLocks noGrp="1"/>
          </p:cNvPicPr>
          <p:nvPr>
            <p:ph sz="quarter" idx="2"/>
          </p:nvPr>
        </p:nvPicPr>
        <p:blipFill>
          <a:blip r:embed="rId4" cstate="print"/>
          <a:srcRect/>
          <a:stretch>
            <a:fillRect/>
          </a:stretch>
        </p:blipFill>
        <p:spPr bwMode="auto">
          <a:xfrm>
            <a:off x="4572000" y="1295400"/>
            <a:ext cx="4191000" cy="4114800"/>
          </a:xfrm>
          <a:prstGeom prst="rect">
            <a:avLst/>
          </a:prstGeom>
          <a:noFill/>
          <a:ln w="9525">
            <a:noFill/>
            <a:prstDash val="sysDash"/>
            <a:miter lim="800000"/>
            <a:headEnd/>
            <a:tailEnd/>
          </a:ln>
        </p:spPr>
      </p:pic>
      <p:sp>
        <p:nvSpPr>
          <p:cNvPr id="7" name="TextBox 6"/>
          <p:cNvSpPr txBox="1"/>
          <p:nvPr/>
        </p:nvSpPr>
        <p:spPr>
          <a:xfrm>
            <a:off x="5638800" y="1600200"/>
            <a:ext cx="2983453" cy="369332"/>
          </a:xfrm>
          <a:prstGeom prst="rect">
            <a:avLst/>
          </a:prstGeom>
          <a:noFill/>
        </p:spPr>
        <p:txBody>
          <a:bodyPr wrap="square" rtlCol="0">
            <a:spAutoFit/>
          </a:bodyPr>
          <a:lstStyle/>
          <a:p>
            <a:r>
              <a:rPr lang="en-US" b="1" dirty="0" smtClean="0"/>
              <a:t>2015 Re-Enslavement?</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000" b="0" dirty="0" smtClean="0">
                <a:solidFill>
                  <a:schemeClr val="tx1"/>
                </a:solidFill>
                <a:effectLst/>
                <a:latin typeface="Calibri" pitchFamily="34" charset="0"/>
              </a:rPr>
              <a:t>History &amp;The Language of Law and Race</a:t>
            </a:r>
            <a:r>
              <a:rPr lang="en-US" b="0" dirty="0" smtClean="0">
                <a:solidFill>
                  <a:schemeClr val="accent2">
                    <a:lumMod val="50000"/>
                  </a:schemeClr>
                </a:solidFill>
                <a:effectLst/>
                <a:latin typeface="Calibri" pitchFamily="34" charset="0"/>
              </a:rPr>
              <a:t/>
            </a:r>
            <a:br>
              <a:rPr lang="en-US" b="0" dirty="0" smtClean="0">
                <a:solidFill>
                  <a:schemeClr val="accent2">
                    <a:lumMod val="50000"/>
                  </a:schemeClr>
                </a:solidFill>
                <a:effectLst/>
                <a:latin typeface="Calibri" pitchFamily="34" charset="0"/>
              </a:rPr>
            </a:br>
            <a:r>
              <a:rPr lang="en-US" sz="2000" b="0" dirty="0" smtClean="0">
                <a:solidFill>
                  <a:schemeClr val="tx1"/>
                </a:solidFill>
                <a:effectLst/>
                <a:latin typeface="Calibri" pitchFamily="34" charset="0"/>
              </a:rPr>
              <a:t>Backgrounds of Legal Race</a:t>
            </a:r>
            <a:endParaRPr lang="en-US" sz="2000" dirty="0">
              <a:solidFill>
                <a:schemeClr val="tx1"/>
              </a:solidFill>
            </a:endParaRPr>
          </a:p>
        </p:txBody>
      </p:sp>
      <p:pic>
        <p:nvPicPr>
          <p:cNvPr id="4" name="Content Placeholder 3" descr="http://www.archives.gov/historical-docs/doc-content/images/13th-amendment-l.jpg"/>
          <p:cNvPicPr>
            <a:picLocks noGrp="1"/>
          </p:cNvPicPr>
          <p:nvPr>
            <p:ph idx="1"/>
          </p:nvPr>
        </p:nvPicPr>
        <p:blipFill>
          <a:blip r:embed="rId3" cstate="print"/>
          <a:srcRect/>
          <a:stretch>
            <a:fillRect/>
          </a:stretch>
        </p:blipFill>
        <p:spPr bwMode="auto">
          <a:xfrm>
            <a:off x="4572000" y="2057400"/>
            <a:ext cx="4495800" cy="4003897"/>
          </a:xfrm>
          <a:prstGeom prst="rect">
            <a:avLst/>
          </a:prstGeom>
          <a:noFill/>
          <a:ln w="9525">
            <a:noFill/>
            <a:miter lim="800000"/>
            <a:headEnd/>
            <a:tailEnd/>
          </a:ln>
        </p:spPr>
      </p:pic>
      <p:sp>
        <p:nvSpPr>
          <p:cNvPr id="5" name="Rectangle 4"/>
          <p:cNvSpPr/>
          <p:nvPr/>
        </p:nvSpPr>
        <p:spPr>
          <a:xfrm>
            <a:off x="1677154" y="1524000"/>
            <a:ext cx="5352427" cy="646331"/>
          </a:xfrm>
          <a:prstGeom prst="rect">
            <a:avLst/>
          </a:prstGeom>
        </p:spPr>
        <p:txBody>
          <a:bodyPr wrap="square">
            <a:spAutoFit/>
          </a:bodyPr>
          <a:lstStyle/>
          <a:p>
            <a:pPr algn="ctr">
              <a:buNone/>
            </a:pPr>
            <a:r>
              <a:rPr lang="en-US" b="1" dirty="0" smtClean="0">
                <a:latin typeface="Calibri" pitchFamily="34" charset="0"/>
              </a:rPr>
              <a:t>13</a:t>
            </a:r>
            <a:r>
              <a:rPr lang="en-US" b="1" baseline="30000" dirty="0" smtClean="0">
                <a:latin typeface="Calibri" pitchFamily="34" charset="0"/>
              </a:rPr>
              <a:t>th</a:t>
            </a:r>
            <a:r>
              <a:rPr lang="en-US" b="1" dirty="0" smtClean="0">
                <a:latin typeface="Calibri" pitchFamily="34" charset="0"/>
              </a:rPr>
              <a:t> Amendment to the U.S. Constitution (1865) </a:t>
            </a:r>
          </a:p>
          <a:p>
            <a:pPr algn="ctr">
              <a:buNone/>
            </a:pPr>
            <a:r>
              <a:rPr lang="en-US" b="1" dirty="0" smtClean="0">
                <a:latin typeface="Calibri" pitchFamily="34" charset="0"/>
              </a:rPr>
              <a:t>and 2016 Mass Incarceration </a:t>
            </a:r>
          </a:p>
        </p:txBody>
      </p:sp>
      <p:sp>
        <p:nvSpPr>
          <p:cNvPr id="6" name="TextBox 5"/>
          <p:cNvSpPr txBox="1"/>
          <p:nvPr/>
        </p:nvSpPr>
        <p:spPr>
          <a:xfrm>
            <a:off x="990600" y="5105400"/>
            <a:ext cx="7772400" cy="923330"/>
          </a:xfrm>
          <a:prstGeom prst="rect">
            <a:avLst/>
          </a:prstGeom>
          <a:noFill/>
        </p:spPr>
        <p:txBody>
          <a:bodyPr wrap="square" rtlCol="0">
            <a:spAutoFit/>
          </a:bodyPr>
          <a:lstStyle/>
          <a:p>
            <a:r>
              <a:rPr lang="en-US" b="1" dirty="0" smtClean="0">
                <a:latin typeface="Calibri" pitchFamily="34" charset="0"/>
              </a:rPr>
              <a:t>"Neither slavery nor involuntary servitude, except as a punishment for crime whereof the party shall have been duly convicted…”</a:t>
            </a:r>
          </a:p>
          <a:p>
            <a:endParaRPr lang="en-US" dirty="0"/>
          </a:p>
        </p:txBody>
      </p:sp>
      <p:sp>
        <p:nvSpPr>
          <p:cNvPr id="7" name="TextBox 6"/>
          <p:cNvSpPr txBox="1"/>
          <p:nvPr/>
        </p:nvSpPr>
        <p:spPr>
          <a:xfrm>
            <a:off x="762000" y="914400"/>
            <a:ext cx="1447800" cy="1446550"/>
          </a:xfrm>
          <a:prstGeom prst="rect">
            <a:avLst/>
          </a:prstGeom>
          <a:noFill/>
        </p:spPr>
        <p:txBody>
          <a:bodyPr wrap="square" rtlCol="0">
            <a:spAutoFit/>
          </a:bodyPr>
          <a:lstStyle/>
          <a:p>
            <a:r>
              <a:rPr lang="en-US" sz="1400" b="1" dirty="0" smtClean="0">
                <a:solidFill>
                  <a:schemeClr val="accent1">
                    <a:lumMod val="75000"/>
                  </a:schemeClr>
                </a:solidFill>
                <a:latin typeface="Calibri" pitchFamily="34" charset="0"/>
              </a:rPr>
              <a:t>2015</a:t>
            </a:r>
          </a:p>
          <a:p>
            <a:r>
              <a:rPr lang="en-US" sz="1400" b="1" dirty="0" smtClean="0">
                <a:solidFill>
                  <a:schemeClr val="accent1">
                    <a:lumMod val="75000"/>
                  </a:schemeClr>
                </a:solidFill>
                <a:latin typeface="Calibri" pitchFamily="34" charset="0"/>
              </a:rPr>
              <a:t>What challenges of Race and Law  do the people yet face?</a:t>
            </a:r>
          </a:p>
          <a:p>
            <a:endParaRPr lang="en-US" dirty="0"/>
          </a:p>
        </p:txBody>
      </p:sp>
      <p:pic>
        <p:nvPicPr>
          <p:cNvPr id="8" name="Picture 7" descr="Cover: Generations of Captivity in PAPERBACK"/>
          <p:cNvPicPr/>
          <p:nvPr/>
        </p:nvPicPr>
        <p:blipFill>
          <a:blip r:embed="rId4" cstate="print"/>
          <a:srcRect/>
          <a:stretch>
            <a:fillRect/>
          </a:stretch>
        </p:blipFill>
        <p:spPr bwMode="auto">
          <a:xfrm>
            <a:off x="2362200" y="2209801"/>
            <a:ext cx="2209800" cy="2743200"/>
          </a:xfrm>
          <a:prstGeom prst="rect">
            <a:avLst/>
          </a:prstGeom>
          <a:noFill/>
          <a:ln w="9525">
            <a:noFill/>
            <a:miter lim="800000"/>
            <a:headEnd/>
            <a:tailEnd/>
          </a:ln>
        </p:spPr>
      </p:pic>
      <p:sp>
        <p:nvSpPr>
          <p:cNvPr id="29698" name="AutoShape 2" descr="data:image/jpeg;base64,/9j/4AAQSkZJRgABAQAAAQABAAD/2wBDAAoHBwgHBgoICAgLCgoLDhgQDg0NDh0VFhEYIx8lJCIfIiEmKzcvJik0KSEiMEExNDk7Pj4+JS5ESUM8SDc9Pjv/2wBDAQoLCw4NDhwQEBw7KCIoOzs7Ozs7Ozs7Ozs7Ozs7Ozs7Ozs7Ozs7Ozs7Ozs7Ozs7Ozs7Ozs7Ozs7Ozs7Ozs7Ozv/wAARCAFaAOEDASIAAhEBAxEB/8QAHAAAAQUBAQEAAAAAAAAAAAAABQACAwQGAQcI/8QASxAAAgEDAwEFBQUFBQYFAQkAAQIDAAQRBRIhMRMiQVFhBnGBkaEUMrHB0RUjU5LwM0JScuEkNENigvEWlKKywgc1RVVzhJPS4vL/xAAXAQEBAQEAAAAAAAAAAAAAAAAAAQID/8QAGhEBAQEBAQEBAAAAAAAAAAAAAAERAhIhUf/aAAwDAQACEQMRAD8A1k8sqSsA7AZ86jNzL/jb50684nNVzRDnuph0kb51E13P/Gf+Y1x6iNQTi7n/AIr/AMxrv2qbH9q/8xqvThQTC6n/AIr/ADpC7n/iv86hpCgn+1TfxG/mrv2qb+K3zqAUjVE32ub+I3zrv2qb+I3zqAdK46lujEcY91UWPtc38RvnS+1TfxW+dU1ilyN0h4OTiuCGTgGY8Y+NBcN1Nj+1b5003c38Z/5qrGJypBlPTg0wQyAczE4AoLf2uf8Aiv8AzGkLuf8Aiv8AzGqvZNkHtDgHOPOpKCf7VP8AxX/mNd+1Tc/vX/mNQV0VBN9qm/iv/Ma79qm/iv8AzVBSNBN9qm/iv/Maabuf+M/8xqI9KbjGaCYXU/jM/wDMasLcSkA9o3T/ABVRqdDxQStczfxX/mpv2ibH9q/8xpjVwDNAepUqVZaUL4Dtz7h+FVSOatXv9ufdVVjzWmUT1ERzUz9KhNQcJ2gk+FU01iyfftlJ7Phzsbu+/jirhNZzTpXjk1REgkmZ52ACgY8eta552UHG1G1Qw5lBE5xGwBIY+8VazWY+xyWFjpkExy4u1JAPTrxVyfV3a5u44pooxbLxv6yNjpWrx+A5niucYoIdbL/ZSXW3SeMsXdcjcDjFdfVJoltVuJI4O1DFpMZXIPA+NPFBvNd8KBftC+iazaZ4hHPIUcquccnBHPjRGzlnlM5lZSiuVTauOnX68fCl5sFulQddQuknvoZpE3QKGjwn3gfj8KJW/a/Z07cgyY72BgZqWYIrnULa1kWOZyrN90bSc+7ApR6hazXH2dHPa4ztKkHHxFDtcYre6ayoXImOFHU9K4lwTbtq067Xt+0XZjkjPA+Fb8zIDQ5pZoJDq0glsxJLFILkYdUHMZI4ptvfapcXc8UYjZYJgjHGMr/X41PFB7pXazVzqV5NYTTpKYgLnsQiDDY9/nV+3urr7fc2ZlDCKJWRivOT5+dTxQX8a5mgMeszHS7S4mcR9tIVklCZCgZ8KmbU50t0XfHJJNP2cUi/dK8d6nigua5Qw3k6XNxZtIO0SLtEk29fMEVTi1O//Z9rfSNHtlkCGML1Bzznwp4oPVKhqKpF61gONPWmeNPWgN0qVKstBt2czt6VXNT3B/fv76gatMo2qIipWqMioGHO0kDJxwKE6Ra3ltcXTT24RZ5C4IcHb6UXrvSrLkwC9Wt7q4ktTbwh1hlEjEuB08KalncWeoT3EMCzR3IBK7gCjfHwot5V3wqzq5gEy2t2xCzQJdQmPvpkDDZJ4z8qhg066trdIZIEuINrboiwO0k5GM+Qo5S8Ks7ozktskGlyWDybLkZnjQc7OeBn6UetIDb2kcJbJVeWPifE0pLS3mnSaSJWkT7rGpqvXW/AMvNNefVbe6RgEAxKP8QHI+tWbc3fbXAuFQRhh2O3qR61apVm9WgTqdtd3F9ayQwK6W77yS4Gat3Nmt1YyW5UR9qOQB0NWh1rp4q+r8Aq1hvViht5IkTscbpQ2d4HkPX1pmm293bXF288IVJnMgIfOPTFF6aRT1RloYrpYJNUQW8sRZpAJQd304zRHsL1rx723iUi6gUd5sdmfXzol9gtDIXNumSc9PHzqwBVvYB2lhf2tnbwPDHJHHvEib/vg9PDrXE0WRF7WNBG63AmjhzkADwz60exSxU90CDZXMk9zetGBI8XZRxbhwPMmq5029OiwWvZIJIJQ2N/DAZP50fFcIp7oYuSoLDBxyPKpVplPWsDvjUgpmOakFUGqVKlWWgq4P8AtD++oD1qe4/3h/eahYc1WTG6VExqVulVrrtfs0ggAMpXC5OBmgpabqgvru7g27TA+FP+JfP5g1Vv9ZntL64hHYbYYBMN2QW5xt69eK7aaTPZX9vNAoEfY9lMHlLH0xx4fnXL7Srm41G5mEMMkctuIl3tjB656etBZOu2ihY5GaOdkDdkyNkEjOOnNdh1i3NtbvPKgeVA52AlRnjPTgZ86r2umXVvPIziOb/ZkiVyxyWXPPTxzVOL2euVRRIEfdbrCyiVgoK9Dx94elAQstUuL7U7mJIlW3hJTcwIbPH+tVV1y6McZzb73uzb7cHgZI3dfSr2mWdxaSXbShMTSmRdrE8EY549KHro96IoR2cG9L03BO88rknH3fWqL8GsxBJWuXUBJXRQiMThfMYz7/CnRa1byT3SNlEtwMuVIB493qPfQ6TRbyUylli780kiMkpVlLYxzj0ORTjomoN9oQzRFZCj7uRuZQvhjgcH50BCXXLCGNZJJiqsSvMbZBHUHyp9vrFldFBDIz73KA9m3UDOOlUH0m7ku47lli5ue2dCxwBtCgDjk+NP0u3jl1W5vItwi6CNlxtfo30UH40Fs6zZLN2JkcMJOzP7pvveXSqc3tBFG0zr3okhDqOzcMTnHiOnTmm6joc1zezXMMiqWVWjyfuyKevy4+Ncu9EuJXlWIx9mbUQoWY5JBB6YoJX1yOC/7Oc7IGhEisY2DDJxz6fKptWvprOCGS32MZJVjO4E9fHiqd1pV/dvOzdiDLb9kDuPHez5eRx8KtalY3N1aW0cQj3RSI7BmIHd8BxVHYtWEc1zBeYV4CuCgJ3humB1z4Yqd9Ws44UlaXuvnGFJIx1yPDHjVKTR7iW5e9Zk7czRyKmTtCoCMZx15J6UyLRbiGY3GIJmlEgkicnaN7Z8ufWoL/7Yst23tW/tBFwjfeIyB08aiPtBp/P718jOR2bdR1HTwqnJo9925KdiU+0RzkklfuqARgDjpXBot620t2Iw05IDn/iZx4eGaAm2q2aOiGb74UggHADdMnwz60xNaspJDEJH3gldpjYd4DJHTr6UPj0GYODII3DxRow7VgFKcZwPvefNSJpN4JhIwhH+2NOQHP3SpHl1GaCa21y2lskuZQ8YYtgCNjwD16eWM0WjbIBHiM1nBod61nFBJ2RMSuI2WQqUJPBzj35FaKBGSJFZtzBQC3maCQdakWo8c1KgyagM0qVKo0E3H+8v7zURFST/AO8yf5jTDVZRtTMc1IaYaDlcxxTjwKbmoEBSpHiqtzqFvZuqzMwLAsMITwOvSqLNdFU31G1QIWkwJEMinB5UDJPyqwkySZCsDtOD6H+jVEgruOahNzGtwkDMRI4LKMcEDrzUjSKqlyeAMmg6aQGKrNf2wCsZDhyoHdPBbpnyqwD45oHUq4COahiu4p5JY42JaE7XBUjBoJfGlTBKhlaMMNyYLDyzTiRycjjrQPFdPnUNvcRXMKyxMShzjIx44/KuvNHGyK7AF22qPM4zj5A1BIOldPSooZkmiWSNsqwyPDipRg+NBwDmumlXcUDcU5etcNJetBJUkY5qM1JH1oDFKlSqNBNx/vEn+Y1FUk/9vJ/mP41GarLh5qM9akPSoz1oEelNp2MimnrUHDQjV7We4u7aSKJ3SIMTtYLk8YByenHNFz0pvhVGXOk6iSzPbhnMcgyrgAbkUKAM+BBqSTSb12cdkyRNKXcRuoZspj3cGtJSq6Alhp15Fqkc0679vabpS4OQQuB8Mf1mo/2LdJfSOArWw3hUyM46r8ckj3AVan1aSz1KeKSN5IQIwm0DhmzgeucVyfV3n0Oe+tVaIoAVZgDnofzx8KCmNKutgje0VgzQl23jPdCgjr6GrFxY38miQWyRkypuDd8ccMB+I91dh1qWMmKeGSVu1ZRgBWACg5Ye4/hUg1+HaP3Mm8p2gXjlMZz8vCggs7C+TUIrqSEx/vcv+8B7vZ48/wDFzXLnT7qe5mY2xKPchwd4+7s2+fmBVrTtTa7uJ7fPaMjEhuBtU/d99UJbzVoFmc3CuYJY0ZNijO7b0P8A1Ggjj0i+2bZbUNv7Eu3aDd3QA3OfHB+dSHSL9X2qCyK5Ld/+2XeCF+CjHNXl1yNto7FtwwHGR3WLFQPXkU2LX1kdA1rIocAg7geqlh+B+lBTi0u/hWJUgC4KE4cd3DsfjwRTo9Iu0ktJWtlkaFv3gZwd52kFh7+D51bh9ooJHiTsnBkk7MkkbQePH4/jRnwoM7FpeoCFAy94IADvBwArAr8Sc/8Aar+i2lxZpIkybFYIR3s8hQG+ool767UHaXhSpUHDXV60iKQoHmpY/Coc1LHQGaVKlUaB5v8AeJP85/GmGnzf28n+c/jTfCqyb4UwjmpcUwiim0xqkprA0Qym+FPIrhFA3oKQGaXAHNPAoKVxpsM0jTjKzkDDnkAjODjpxmnJpsH7PFnIoaM53Be6CScnp61bAruKCmul2qyLIEYsCWyXJySMHPnxxTBo9kI9nZHHT7xzjGMe7HGKvnpVeK8jlm7JQwO5hkjAJHBoI4dNtbaczxxlZCTk7jznr8K4+l2r9puVj2rh3755YdPH0FXcUsVRRGlWgbcsZByTwx65J/Ek1H+xbAqFMOQABy7dACB4+RNEQOaW2mihFolhHIXWE5Ygtlyc46Z59Kv44wK6BXcVA0CumlSPSikOldHNcWnAUCrnSnY4rmKIXjU0fSovGp414zQF6VKlUaZ3V7prMSOskCEy4HbvtXr5+dVJL+8iAdoEZPHqPqNw/Cp9cEDpIlyqGN5cd/oOtCIIHhu3Frd7Ywm4IWOTn1OQeniM+taZXJNdAXK27AYzudgFPuIyDXJby5cOwIEfabVZRnPLjr8FpkkUmWMyo7pg9oh2cHzAyD0PXirEMkf2dgTGF5ADEevJxxQXLfd9nj3MWbYMsep46084zQ681i1sQikO7vwFQYyfecCmveXd0jLbw9hngSzcDPovU/HFQECaYzqPvYFV7SXZbxRTzBpzuHJ5cg8kUM1C/u4NS7CE7wygom0EA85z4+BoDakEZGCD5Gnblx1B+NCbe9tlfYqNC2NzbRleuPd+dW0ayuwyp2TjgsBjPXx+Iqi5412h1w8NqMmW66Zwm58/jUEN0jZuJO2gRuEeaQ8n0TpQFyy527hnrjNDrTIjkuGTeyTS7QPIt/pVW81ZrR1jEO6WUYilfC7vPqB8q5dPNpum/amuwsjMCSMFBkk49xzjNAVt71Jwv7t13Dg4yPmOKsUEjmhvps22oMswO9U3HHXkeRHHworbdt2AE5XtOclecjPH0qCbiqVzqkVvN2fZySYPfZV7qcZ5J4qi0t5a3bR3F07IxLK8ezIXPUqR0GfCoLaK4jSW4sr2C5AUq6sNmTnPe5PPXy61Qcju4JXKJKpby8x5jzFTk0LgsY4k7AW22OQ7yySZEbegPT4VJFqUKiRJ5o1eJtrHdwfX0oFqWrw6c8Ubd6SYnC5xhRyT8qHr7XWccvY3Ssh8JIwWQ+49fpQL24ftdTt40OCISxIPrxWcgknW0kViGjY52NzlvMeVXB6YvtFpBjDi/hIPgG5+XWqJ9srJL1UMUnYNwJvX/L1x9a8+e7iAx2BU9DtbGfKmreu26KJRFE/9wUweyRSJNCssbBkcblI8QelOJFC9KjgfSIbIz9o0MYSTs5CCpHhwcipZbUxAbL+aLngMwbP8wJ+tQXge8KtrwKz6tc4M37SjMKnBJhAPuzn8qJRXF5JkJFACPOYkj3jbQaKlSpVlpm9YQsJSF3FJCcZ69aChkAuO4e/EVUE+Izj5Ub1VgO3Un7xP40Es4BcQ3Uq/2m7OfQxL+daZV3knkmnQP+6cgFh4d8g8eP3qui8ubi3UxmNE2gO+3kZwPxDVCSI1ld16sxwPepopBDHJFs8OQw+ePpQQ2enJHFxJ2u6PY0jnc2eh5+fFMOmzLLEQ4eOJtw3MQSdxJOPPnFE1AUYAAHpSbpUUE0+1je7jkLOWtVcICeDudhz8qB+0F3KuszRxgJlEXcDgkEHI+taHSwA8jeJX/wCb0I1i0E2uowHGY9+PMtgfhQW59PvY5RPBjqAwRuTyOfkMVDcwXoaWVLRwzSbwR1K4HHHPhRDUNd0/S2CXVwFcjO0Ak/Sq6+1uiMu43mPRkbP4VYitsvhbloluw+TkAsB59M+dTJaai9y1x2ZJKMB2h6fOpl9qdLf+ylkkxySkTHH0qtJ7caWjlY1mlAOCwUAfU5qhalpv+32jXMzTqWbhugyVXAHxqx7SxrbezvZxqdsZRVHXjpVq+xM1tIvKkg/NlqL2mZV0rvHAMqD61ADto7KdI5ZiQWUs7KMknu8/U9POiElxc29ybS2uCE27VdzyOmcg9OvX3UXtLC3TTordoUZQgyGANJ9Ksn3EwAFjywJB+dAJlmGS0HN3CyopUE7xgkhuuR1qW3igtJ/tNxaPZ9tw65DxMT4ny+OBRW1sLazLtBEFZzlmzkn51YIoBt1qtpb2srWjxTTMe7HG4JLHjP4VkNV1UzK+m2crLBHkzy55kYnn4ZrS+1Fis+m9tGuLiJh2bKO8cnGAfWvPTZ3KXD20imN0J7TPhjzoJJbjUJWW7nMkwfuh3GcgeGfyq7bNFOhdsEDwHBX1I8K6ZWtrXswmVQY2uQOPcTzzmqsK24j7e4QPnoneAwPEkeHh8KoZeW/2jCwhWcNg44Az69Kq/Y2SRUM0auWxgkjB95GKmv50fiN4yp/uhm7uPf76ooveC9T4VRsNOZ7wfbIZuykjAQoj/d6Ad71PnnpRRtU1SWeCFYo3fGFmKAknJBPgBUvsnp9o2gRudkrSnLsPAg8D4UUbSLdQCrSKE5UbuhyTn5ms6KVpaXM0rTS3byMmJEiYgjxwc4wM+nSidpeJICt3FtmXIbCnjGPj4+GR61Q0AOISW6djGB8j+tK3V19orycxu6KgKsATg4AK/EfhQbqlSpVlpmNYlKTOoAw0mOf8wH50DtZNlq7kE90E/wD7Z/SjevBu+y84mX/3ihVui/s8LhXZ4I8EeGSR+FaZSpatdmNJTsDA7vDOVXgf14GjG0KMKAAPAVDbwusiyMwYCJVB8SfE1O3jUqmdK6elc8a45wpPXAogZpPKuRyNiY+p/Oq07A6uw2nh0GceWP8A+VW9FiaOyEh/4gQgeXcUfiDVV8tqsgwP7dOc/wDJn/40GU9tYGi1ntQwCyxA9PEcVnrZ1Ey5K8HILDIz8a1X/wBQsLJZkdSrg+7isjFgSjINaguyI7siqFVWHJVAuMGo40El2I49zAnC56knpmrP9ocBVJzyDjGST1z7uPjUmiQpLrkCopeMSp3sYA5H+tUeizBba0tbdiFw0ajy4Iqn7VkjS4yuP7dBzRV1VruMOoYbG6jPiKoe0adpZ28YHL3MajPvrILKuFA8hVO9u3SRLW22m4k5ywyEXxJqW6v7az2LPJtaT7igEk/Khml3EVxO8/bSC4lBaSN16Y4AHu8vX1oCQku1wDCki/4kfH0NR22pw3F7Lad6OaLrGw6jzBqUXdvHGOqgHaAi7sfy5xUU7QThbiLa8tudw5OQPHjr0zQXOGGRyKz9/wCyGnXMU7xRstw+WVy5IDe7yrQoyugZSCGGQR402Zmjhd0QuyqSFHj6VB5vqOmXdnLFbzxRIg27zAR45Azn3elE9L9nbTUrZwzXFvKmVKf3evhnpzmrV1qdpMTbSwtdPNiWUYIC4HA6dBxnmtHY/ZY4FitQAuN2OeCeTn15rQ87Gi3NnBcXl5ErrbcGN8jvZwPePdQu6WLtUxH2RkXLIRwhJ8PSt57STrdumli0luGYhj2cgGPLPp76Aa17P3FjZrLMLcqSMhCARxjAzzwBj4UDfZHVbmxvOwSN5oZmwUUZ73mK9Gkx2Lk+VeV6fqt9Y2b21lOI0dtxbbhvLrR7RdbuzqMVvJctP2qvncTwADjjPp9aYNRp0QiDEKFIVE94C5/OrGmKQtwx/vTuflx+VctyrJvX+8efhx+VTWWzsiUGAzsffljUGkpUqVZaZb2gbZbzEjOJgR/NVXTLXEKbwy7VG0j/ADN/Xxq7q7L2rK4zHvLP16A0Hh1oyXojtl2xAEFDwCcZzn41pkfGAMeAppYHkc5qtBdSdjvlTg5IK88eFULu8jRdxO3KowCnvZyeM1AWzUV0221lYnACE5HupjT7IhIMsCQAMdM028O7T5j5xt148KCS0iENnGmMYWgF7qVjZa6FmYxuZAzueRjaQB9fpWkH3R7qyt9pQ1iLUGXC3EM57F/UADHuOKAB7ZanbalfQR2ziQRKRvBwMk/6UCgilinSVw6LnJcDkD0ojZ3kqnsG063lYIx3EYOOST5Z461Et3ZBXR7Vo3IwNpxz69OK1BDcjsWARg3AzgjnIziuabcz299HcRJvdXDYOcE5zzUjXkRQpKs8wYk4Z8c+fj51IL2BIjDFarBv/wCKxLsPdVBu59o9SnX7NJKe0fuhIRhi3iCevwrSSWksemabDMS0i3MbN44OST8Kx/slcJb6x2s8JkUox37SxT1wPl8a2M2pWuoyW8VtNh0uFYhxtyB1xnrUEoksY57sXUkau74LO2DtwCOfDnNBRK9lcTz3GoxyWYYEyoBvkbwUeZ4GaluYo9RvZorqPtZIZWSNnkxycEEqPALk5zzj1qGOxh1HTbi9SMrHZqVtF2gg45LEdCTQV01u4u5TBZTfZlA/dxxoGZve3mfzqWPW7+2lRZ7qKVMDLbCCp8jjkUPstWa2a2mlsIGcEHb2IUspOAVIHXitFq+hiRpLy0UM0i5lgI4f1HkaC7o2ox3QZUUrg8oTnbnxXA5B+lFq8zW9lt54oo43SZXI74KtgjjPz+legW92z6Ut1JtDCMs3gOPGpQN1m2jN9DNbzvFfFCFRV3CRQckEVc0/fJEs4iaAOSWjkHe8vxrJW/tXeNeG6mtlmJJWIDOF6cCrupa9r1tpj3EunrAjcK5xlM9DjPWgHp7QCz1i8vGiEjyb1hRfE5HOfLj6VRubmaac3mpyCZ8d2LnYvpVeyljCSvKq7peMtzt9R61zsPtLrEX7MZ7zMCAPT5c/9qognvLaUdy27NmbcxRvoPqav+zMsf7bjeaZYiAyx71yCSCACfjUMulRLciKPt5lK7sxoSTjrwQKg+zxELJE5Xz3eDeXpQeqwoYokQ4yqgHHTNSaejJaIrAhuSQfU5oT7PagdQ0uMysDNH3JOefQ0Xswy2kQb7wQZ9+Kg0tKlSrLTI+0kskQkCHAZmB+pFZGGTZdDDYBKg48fu0e9s52SZEUkbpH93Ss2G2zK+O9uXr7xW4y0ttKHthu27WHCggZOQelBJ743DQx7CWCIufPriuCclIRgL7v+ioYiqhCWJDEcnrgc/lUVoMyQTxpIZAXYDcOQDgYz8j86lk1JJIJoyO8owRkc9QfwNBbjUmlnNwhZSRlRu+73T9eKZHdiBFdsnd3Tg/8zfriojXRTLPCsiHhvpQvSZUEeoM5CgXcgJJ8sVT0fUkSZ1dsJIcqPXPl8RQh3aW7cqxUGU5G7PUsfyqqDTaasWstAriRNzY2DJCjnJ8+OaV7a28CxTSRghk2qEBG4jHe6+Oak1WTC2jFQP3bLleCefE1TNy0RDRQjcRgtIu4A45AzVQsWst3AIgAowGBU4Pv99du7VFXt0jEUcjdwb9x9w9KZazILpe1tg6DJ2xdRwfH9fKmz7hMUaTccc85wfLNUFdEsIZ7eSSUEhjtUcc90n8R9KnuYoItLmWOPspYW2u2Tk8+HpjFE9OgItbQEqdsQ5B6EmTI94yKoXbpLEYpBg3My7T0IUAKSfjigqxah2UdxGt0XLwgLuODlgAwx6YHyrfWsMGlaSkblUihj75PT1Pzrz+/08CzjuYQdxYlhjHHJz8sVptI9o7W+0/7JczrBcqhXc4yrY8Rng+41KJZLzSIJbm5FkizWm0RkKB2m4d3b55/WgMN3qkeria4t7trksSETPQeA4xjpVr9p6Vp9x3ezu7gHuKqgRo2f7rHoOtCn1CeS9E8l4iTO2SwO7bnjw4AHvoCMVu+qanHugdLwkiUucjOeSPQDitrJZxvYGyBZEMfZgqeQMYrN6bqujaMhU3LXE8hzJIiEj5+VaOC6t72IS286yIR/capRV0/QdP0sZghy4/4jnLf6Vk/aXU11e7+ywl2giJVAnO9/P3VoPabVBpWmBFZmnlyiHx8ix+fzrz65n2T5hJEbYIXJGAKsExbtHjs4AOSCdvJ5PhRRe1af7JaqqyR9x3JPBzkgL1J+HnxQ6ykFtZm52L2mSAd2Dx19c9PnRPTlK24LuZHc5YcDJPmf1491BMbWVbpJ/t9xsjOW2SAkAdcDP0491VrnTBZSy3M7tcQ3CsQ8YA565I9MHI8PhV6BJPtEgCZCrkgd3GD1wenXwHzHFUdfumitorVU2jO7IUD6jn4foKC97PXqW1wkaElXPe5HQ8fT9a28RAUADgV5dbyxRu/ggO4YYng8HH1r0uzftLaN927cgOfPilGppUqVYaede3bFLiJtwA3v+VZsy7pTwQFYD/1f6Vovbnv3caf87+/qKzewGHGenT6mtxlZGNkZVs4A6e4fpXGVsEE42sePLhv0qF2aIsjjvKfLGMZH5VIZgXbH+M4/wDXUVwgCPLP3kyo92GpkkgQxKOjSgc+HOfzqQsO8MDusTz06mq15IvYRkAEhzz/ANINB2K5dJImyV2svP8ALViBQixuZMLkEn/oz+dCri8RXIjQvg8Hw/rpTF1eVNiGJGCMpIOeQABg/KiNXF7Ni/0ULcMY5HO+Igfc8s+/PNZl7OS2u2sr8vG0YJDBcrnHdb1H60Rn1X2gv7GS83NBaLzuTCePQHqaDHVr/AWWVnKtvUycsh8wetWCCRYlWM25k7VshlzyPLwrSaD7H3MlxFdaiqxQDDCMnvN6HyoONQu5J5LtQpnYZDgLlMePT8KqS6hezsHnuZJGHizE1RpPakT6Nqm+3YrbXffZATgsDz7vA8eZqCwa11nUIWfKtGy/ufDAKjg9SMbjigdzqFzdwRQTys6Q52bjnGfX4VFErY3q+0jpQbiWMtppUjO5cgY8xGPzPhWau7ZZpQ0abWK5cqPHJ9/l6e6obfV72FOyZ+1j4/dy95Tgg/LgVKNWjkkJe3cEqQAjZxznAz4eGKgjltlEQ2Dw72cjz/0rR6X7LOkQmuLSOcFCwR3ZGDf4eOMeOaCRXcTNbdtBMyRFRIu3O/B58fX/ALVuLb2hsZ1GxZgMD/hk48umaAA0N5DpN697p6ARALEGX7gJ5Cny5qDRrOOLs5TczQ3DvtURkemR8Ac/9qKe0GsQ3UP2C3kK78NK5yuFB+7g85NMitIHt43a8gjMILRxRyKDnGB44B6eefpQL2tiin9nLa7ly06hNr9M5HP4VinQ9uoAJyowPhWm157l/ZuKMgOguGO5fBedvuzk1m7RTc3kcfGXwoJPAoLeoWpgtLeRZAQGKsig4UkeJ8T1ojpMzyx7wuTghAD1+XPy+INTautuNIdCArB1AwuSMA/1jw56nNRaIT9mUIhK5YjI5b4YI+JB+FAREnZPtQjuAZxjz9MjOR6e6hHtHNAZI1gmypTJXAGOnH9fkKJyjKxuzM8jHPBByPTPA+DH3UA1wFbrlSpwM5z3uvNBUG9p+VIBbGB4V6ppRP7Ltc9eyX8BXksRO7PrXrGkcaVaZ/gr+ApRsqVKlWGnmft3IU1EYGcE/wDurOQSb4TxjAPH/TWh9tyDqzKcefP+c1nY2UZGeM44/wAorcZKdid58+T82p6tgORjnP4NUUkhIYnxHj8f1qHtk2OoPgpGPfUVNcSMJCOnfx7+tVJyDIgEhAKjOfdg1JPKSe8xJHjn1NVp8llLL3VAGSPM/wClByYBYd5bkHAyeaisrc3l5FbrwZHCgnwzV7UrU21pFM4Ba57655wvhVTTrh7S6W4iIDpypIyM0RsvahYbHTLCwG4Q9oAwA6qvX40MudZtJ7ma5W2iQ2sW2BDgl2JxuPngeFGtTZPaH2XeSIDt4u8VByVYdR8qw1pZz3lysFuhlkfoAKsDkhM8WYw7NjlccsfQDwAqS/0yeyitpLlQjzrkRgcqvGM1ttC0eD2esWvb2RUlK/vCTwg8h61kvaDVn1PVu2AIhTiIcZx/3oBU0fZvg+Weldh5YqevhU8qiOWJ5gSrHBB4JH9YqvMHjmPeyT/eB61RdkiG8JkE4yfQn1qi8ZVsDnxp8bOwIBPTkip+wKoXIyc9N3Tyz5UEEQLnAkIyMc0TsTcQzKttPhi4UdzOT0oQAyNyMY8K0fszD2stxcuGIt4iw29Qx8ff1oNLCs95EbCbU0juV4ZI0wMDyIwalh0rU7NCkVxbTLnO2VG5+OTihdmFtp47+S47VlZtqgYZvA5+n0ojF7V2skpjkGwYOGXvdB+PH4VAK1oSxosd1paQDJ3vDGGRgfHIwQR5UFvNJfSzbXsEyTRtg91uUbGcEj8a3+nxXL2e6+cyPLkshUYUHoMe6gVxpNtHqraeiBLW+hbaq57rqc55qDN6pqJmgitx/Zht546nj8PL+g/TSsSEM2I2PQd4kZ6AcePxoXhln2SZ3IcEe6jNnam3tUkdQTMoaIqw58+eufDFUX1lDbzIrkEYVwhwT5ElR0+P65rVX337/KtNA28FpSWIGAW64wevnx4/iKy8uHuecHnJyc8YzQRKu1x616zpxB0+2x07JfwFeW3LAyZCAA4b5816XoUva6LaMP4QHy4pRt6VKlWGnmXtuu7WWXnaVOSPe5rKxBO32qMKGwfdkVqvbTedbJXOBkfj+tZqOLarsU3K52g9ACR199bZMO1pACSVGM4PqKpvtAwPD9alV8AZ8D192KbOqbiY+VDkDNRTkQSSNu6YJ/Oq9yw3yAnoRgc/161ZVyjIVXBYAc+6q6DfcMskm0Hr4848vGiK7rJN38Oyg7Qxyfhn3Vp/YzTba/W8F1Csi4UAkdOvQ+HSs99+wVWICox8yQf6/CtZ7GymDTLgojNK8m1Qq55A8en40E7aDqemXbXllcrMiA7o5OC6+R8CcVDpF1ZaFpb38qfvrty0UIOW25wPh15q/DqGsm5NnPFDKWJyVQnaOc7iDgY+PWhFrYNq2rxoojkFvaxYSViF6DPT1NIKd1dax7TzbEiZkTJEaDuj3nz99Bru2msLrsZ42jkUAlW6jPNer2sFzEqLi2SIf3UQ9PnWB9r1MntPKm7oqZ+QrQDXUpkCLwQBnw/Km3KYGTg9KkdQZ4olHGeRgjn1qS8EbRyNghg4AyPDmgr2jASYY7R4mppZjJiKM91TjPSqihncBevTirUmnXUcZdlBUDnawJA93Wgimj2sSMEHy8K0XsdfC1uZIXTcs+OQeRjP60FUhLXsjjDnO7FXtB2x6vAFfcHfaD8eKDVa2LXT9BYGLvTHEaqd2xvQ+XFBtH02R7mxins3icSmUyScbkAHGD6j61tzDulXcFaIL91hnDeBH1qtHNYT3VzcrGXlt02M2P7vJ4+tZAUzS6nNKu5md32ogdlwoP8AynHz+dP1W5tdO1vT0kDhLeJiAOevA/A0csrO2SQ3MUDRlgAFOMD1GDWTvit97Zc47OGQbufBBmqMzrOf23eBf4zDCj1NPttTniVYeNo42lePiKp3U3b3ck3i7FvmatNaiexjuYuOzBWUfg31AqgzpN4hfdcqqxsBzknAPiQeoz0I6UBniZ5mUnLKOc9eB/pRfS4+w0+c3MaBJE/dyZAO44xk+nXzGOPGgzvumbbuI5C5POCfH51AwlmbLDnHFei+yL79DRf8DMOvx/OsC5j2DYBnZyc+Nar2GnkHbW7A7GG9PeOD+I+VKPV6VKlWGnmPtqH/AGu7IejNkZ9RWZEjAxrnjcCQOniK0ftnLt9oZEwOjfhWbKqrE4xtPXzwR+tbjKrK68qQc9AMeldQEIM4+8DTlUmYFsbQeD5kf96c6hXxkHr+OalU0cxqQSTgc56UraBkZpSCCxzHIBxx9aW4EmAHHUfDNTyTGzKhmk7N+qckKPQED6GgHSAt2/Q7W3ZUdM1rvYO4VbW8VicqQ/nxz+lY5rlPtjyIuYzxtJzxRv2Vvv2fqbExs4dCoUY5OeM+nHWiNZBqOq3WpRgWLQWhzkuuSRzznw8Kzun6Bq14kl1ZzJFGzlO85UnB9BWml1iVNVht+xj7KQDDByWPHJHGCBjmqvs5rlglp9lkcxvvc7iuF5Ynr8aoIabLqtuY7e+tVkXAXt4nz58tnmsN7Wy7/aadiCQNoHwAr0uOaOWPfG6up6MpyK879tCB7QAIAMRLnA99IA1u2+8ViijaOnT3U28fc7DBGTnny8K7asEaQlWI+6Mdc1NbWsboGkZml3DCBlxjxzk8fKqH2SJDbl2Dl3/wtgAevHPzqzLOWiaP7TxkHaenwHh+NPn1AsoZrUIAAFwABkeIYYyfnQiWYzNnpnjFApJMgIvTxx0NF/Zowftu1WY42sSCPFvAfOhVtaT3cwhgjZ5GPAUZqeSzurGVTPFLEM8MUI5+NBvNe1i5sHhhtE3SyHIBXO4eQp2g3Mk2mX2pmIdrLKzFfDaAAB+NBL3UFv8A2et9QBIvYpBFuHnjn6Vp9Nh/ZmgxIqhiEXO7/Ex5z6ZNQWYv9k05mZlZUDOpXoF5IHyrAW7uLXUr2U4ZUZc/8zcfma1vtJMbHQltlbvPiPI8gMn6A1iLmVo9HFtyHnlyw/yj/wDt9KAVbwma4jjHV2Aq4DqFo5ssOA7Z7LHDHp08ehrtppsiXqC5JiQNgt6jw9PEZ861NxFCV7eTDmJcmQ9SD0YeWcc46Ee+gC6jqQk0+JIk7LjcUAwFY4yMeXGf+qgcUbTy7UySepq3qtz9punMedmMYAqTSkjRWkcFmJwqgZJI8MfEUD4rAHZ2iFskDC8Z/wBaIaNI2lavCdxMO7Yw8BnjPzxUUs8rxbIikZjB3NIcHPmPX3Z6VTtbwyTNI4yNwJBOcDPP5fKg93pUqVYaeW+3Kn/xA4GDu2njr4is+OYpRt3Ejr5ZArQe3bhdfbd0Cj8T+tAomVY2XBDFgPu1uMq8inGAOAOfiKhkOe+RgD8xUsm3cORkgAk+5s1VVxKUiZgm48ORwPfUBzSrYW0AnliXdPypnGRj0yQflmqmo2P2m9IQ7W6bEUj8fH0/Gu2FyFLKRLvU7dsYBAHxyK7DdhVkecjCEnJUKT44wP6/AgBKJDdlGO9EYjg9a2fsjpNwbVr9JhEZDtUmPccD3/1xWUguYXvgbhMW7y73CjLY8gTzXoene0el3I7GEmIqOEKY4+HFBzX719N0rtHMck7EorbMYyD05ql7PWmtWlrE6LAbd13djJwTny46++gftPrv7SukSEYhjHdz1Jz19Olaz2b1P7RYwxzNmRwSpznPmPePLyxVF+zupJmeKS0eAoOuO6fceKwPtQxPtJcMMMyBQufPAr0psV5r7XwtB7QTNz++UMOPTH5UgELdmKFAjHtA+85HQ+FcijEoY94sCMccH1P0quMYA8c0Tt0C2q4Zgc5PHT+siqI4rg2y9zGH4kQnIYeRHhXbGxl1K/WGBC298c+HvNNul3SxqoDMR/dOc+mK9G9m9Ej0uwVmQieZQ0mfA+VBPpWjwaVa7I1Xe5y7KMZ9PdVD2jF5DbSXEbJJboBvgaPO7nnnwrREcVQ1e1Fzps8LEhWQ5IGayPPLO4SbMLEw2wl7QZ6BsYGTXpK31okSk3ERTAIO4YI86xns2iWz30UgUxmEMxI3AHJAB+dDre7a3uHKthFPKeA5/wC1UHPbC4NxdxRRsGREHTxLH9FNZzVY5DLJGJA4tcDCnOfM/Or5hnvoxMveEamVmY47owoGfPCn51NYNa2+n9q+m/aLiJd7Bz1Ugtny6edArWe11LSy88sUciDDBuCxHiPU4z7x61n5phHcYgn7QAZU42ge4eFMubtZbpnhi7BP7sasTt+NQIVYguxBJ5NBasoEkdJLkstt2iq5Bx1z+hopZRQLIkdpMWZ8biMAgZBOD18qtQx6cdMMEV3EyHHJO1lPGWOf+rjnwocbrsrpjayNcSkd0hMADHPH9dKDRG0h7SSFUG2RSvTpl8Vnrqz+zzzSxvDhzxEHG8Z7wwPlXJrq4nlYyvMW28joOvPFXZEjs9KCtHGly5CZUck58/dj50Hs1KlSrDTyn2vDn2pugQGXqAfEbc/iKETSmSNmGcKx4z6g0X9sCB7TXHvGfkRWbMgQEFh59fStsoZd/bN2v3MnBz4Z/wBaltLWXtVlZNqE5AJGceBAPWmxq94JVW3eUAd0q2ApPGT8vSk1o5AaWWR8Lhhu6eAGTUqr08NraM7lRIXHS4U8H046/HFC0trm6meKPc4DDdnugc4GT4fOnWs7/wBlLCHQZB2tsb4HxPwNGbQR6fpmWUds7lifEeG3145I8efEURSi9nLhZR9tcQDONq98jxxx4+WetWE0+0ABhFxuLbA6Hr4kdOv9edU5tWmuFVDLtWPIyp+8ucgeoGOM+dPhh1DUkMsaS9krYUmQKoJ9SRkn0oLH7EsxKVklmAYAqQBjnx93Q+7PlV2ztZ9IJubOVpHhwTbyKeScg42+oP0qKGxvRNHA+mzdqpJVjJ99eODk4P6E1dmtprezkmtICjoD26bsOqgk56+OByD51RSufavWI5UkaREXqIwnB/P60I1LV7rVez+1EPJGThguDg+HFEZZVmDd1cEFm3YLMerDjwPXn50vZPSRe6zmRMx2/ebPQnwHz/CqBNxapAI4271w3MgB+55L7/P4UUaeyaMR5ZFXuhW5K9eMjj1/o5Me1en2mmRpcW0KpNNNucnnOOfHoM1k1bKKxIBLMxJ8DQF/Zy2gufaaJZBvUZYYPiBkV6UowAKwHsPaNLqJucYWFCM+ZPT863wNShwprgFCD0rjSKis7sAq8knwFBLrXoZGNusohicYMxH4D86gAXsMdvK4idgjt2jgngY5C8emKF2mlXmo3EhhQ7WbLPnAA8vKjk+r6Pb3fcha9lXOWmYKFPuOPwqvfa9dajGLa0CQRudrdmckcZwT689PKqH3dzGNEksraREWFUgk3YBZi3PPlwfmaGyaqf2mLuDuERCN1K5UkKBgjxGaG3MyJb/Z4ydjSljnqcAAfnTIN00ilQSd21EC53H8KDot7jUtQZIVDO5POAo/QVet9JiEgV27cbM4j7rA4Jwc+7wq5ZRrDbPuyRIQwyMMGXkE+8t9KdI0cE0iRSlogw3CVe8feD6Z6EeFUPOk6f2oWONykm9E7QlSD1U44/xKKsRx26W69igTsyGUAcn3+/MearN2rLEiHeMYZWJfBGVBx1AyRgc/SrNnJBcl0hJUhSTGTkA4JGP5UqCIqy9sm4lECscf3k5H14qjMBPrUVtM3cVgzZ6DIyT+FFJVEdzLGozsQj3jHdH0FBdP7Vri4uWLDjHDc9enyzQe5UqVKsNPJ/am1ub72wubW1VXd2HQ/d46nyoJqen21heC27T7RIFHashwFbxA+HjW7Nq7X2tXNqFW5kneNGc9MD9awEimGSeB2DT7uz3DoSTycnw4+tbjKxDJH9gMMf8AdPeJ5A8OD45qu96HSXBJ2jBYfh9Kpyly/Yxsdo4GD1NTSLAskfYdp2XAfceWbxxUqitnb2+k6et7Jhrt+9z/AMMeQHnyPnQlBcalcvFGp77ZZ2H3B6+lGJ9LknaKa7vxKky8CDBwfLyPTw546VPYLHDCtuqFRk5JG8Mw9OCD7jn0oiCDRYbECaSNbxCcdqjnCnzyOnxGPWi8bLnxORzhQrkf5R3ZB7q4gAImBCluBIr8N6B/yYVXnmaJJ4olWQD+0jZMcnodvTOc8j5UFgTHKxxs23tVCNGCyKT0I8VPmDx1p9xP9jUzOVjdS2AT3Vk6lCf8LDke+oVJ7UTQykF0DBScncufHqRwR/1CqWqX4fZbwsZJJCFDZ+9jBQn1wSDVAGZZ+13qnYqSWCZ5Uf8Abit77G2KW+iJMB37gl2P0FYLtlYEMGWPB2c/T8K9L9m//sCzx/DqhazosGsxxRzMyiNt2V8fMVnNS9jbi41R3tuxitSV2jPIGADx8K2+KaRUAvQ9IXR7I24k7RixZmxj+ulE/CkBS8KAVrZaSGK0V1T7Q+CzHjABP5CsTfPJb3FxAhVxCwDOpwMn6+lav2tYJYQvu2ntQo+II+FY20Ro9V7G5BPakqVPOT0/OkDzcW6fu7ns2KAqCi5znBz+NI6hFNddnEpEZI7wG0hVB6DwNR3sebpZVgDRlMBE4xhR1quYpba+MTqElUHcB0XI6fWqI77s3u1SFcIANoB8+fzolphjjaN+2MBL4w3eK8jvfXP/AE0JnYLevuyArY49OKIi5bsk/eqGddoAI6c8kn+uaAnAynKncU4Pf6gKSAP/AGj4V28iWJ1jmKY27cvwCQNn3vAcE1at4IpLHu7BvkY9056hWGfXA/Go5RJLb4Zd0oXJBGegBx83oKM7CLaArfe3rtYEgEA8EcHp5A1ctjICkvaMVRhhWTDBcnPv4X61UsrITzmMwRYyu4Z6AHGQfXI8/CrrtKeUAG+NRknzCA/i1QOu0VnjEjbQyIzkHB4BVvopoZaoQZHJjAdRnDDIPU4548QPDnFRahfEylLWUynawd+SDk5I56ePzNC1djK0blVJOO6PH4UH0JSpUqw0xU0t7Brcq21usltJcv2jeKnPNUvauwtDpzXDKsbh1LFAA0g8Rn3ZPwolBd9rq9/GVA/fPgjzVip+gHzoX7WoslrBksdr8qCPEHrx6YrbLHXGpxyQJaxWoMKt0JG7yxUug2ztNLMYzvQFU3D7rc9P+YdfgajvAtneJc20Yhx90KScH3n+uaN6YsctuWaPElxI0sTk/fBPK58DwCPXFKIZXWztJJ+zBceCHCsfPpj1wRjxGOlCX1J7obcxozHBQZHyP5dB5UYvrgGVIY2LNJIqSKowSOoIz0ORyPA586z9zawhB2cu0gbiJOPd9B+FZFltSvrJgzs4DDA3KCHHiCfH4/SrVvrEEkPfcxuq9Mdfj54x8VHnQZNSlhs2tgUkjkzlHTIB8x61yws5L2QoksMeBnMrhQfnVBOXWkMeFX94CCpAx0OfyHwFD0vGjkSRCFKNuUHnnj6cUaj9k9QntgY2tlH/AOYST8RxUZ9jdVQ5CRP7nH51qAGNzquF7q9T769P9m5wNOitGG14okb/ADAjOfxrCTezWrW+WezZgP8ABhvwolYa5Jb6hZmaIxiCMQyf8w939dKI1Jurq6nkhiuRCbebe5ZBzHzx1Pl1olb3H2mNmxjDsvHocUImaW11LtZUzbzDBkXdjB6bvAe+rWilmtXdue/gH02rn65qKIe6uAkJ3iM+NdNUb25DSrYx8yTDvEf3F8T+VBS9oHtrr2elkZ8Ky7oyR1PhWC7ZkeOYEttYMB5Hg/r8q1PtXeIsJtoxgRr2ePDPB4+ArO29i8mkz3bbgsYG046ktj9aCa82xCAycohBlXzwcfgarW0our+a5kHddssPIdfyFdvZlWOeEkuxkzuPjj+hVSGYRQzoBzImB7s5/KqIZV3yiRzntCWIU8jmpIl38JFuHxzTbaDt3O44UL9fD616RoNtBY6GkqxAHYWYqOW6/pQYC3eeJt8cm3bxg+R4q0+t3YuX/drvLHjHrz4+greanZWP2Saea1icqhbJQZ6V5rCha4aQ94ZPPrUBBvaC5wQltGjsc79pHQg5/wDTUC3VzfssTM8hChQkefDpwKjNtcX1zFbwozu2doHvrfez2grpNtmTDTyDvMB09BVGbg9k7u4iadnFsDuO0gk7fdQi4077JqvYxS9oqqJA5UjIIBr1MjArA6grx67cRv4RkfXj6Gmj2OlSpVzaYG+l+w+1U5JCxSSb/IDPdb6hTVTV2eYNIc7SA4Rv7uOcf+lv5qse2IC3Kyt91ZJFYeeen1oNHMzWY3vho8hsnrjk49O7/wCo1tkF1MmQwr1JUkjHj0z8Tn5Ua3iO3W3kj7NlwoHAyQB9efj8jQqKAXerRrkOPveHqcdfOjRUNGIrhVOBwTnDL4fD6qfSpQHv5nkdn35zIWySDkhRjOOc9f8ASheokEtnaMMVAC4BAwMg+vJq7qDrbXpz+8C7gMud3XGCR7j8KCzSbyPEefmaio85PAwKI2dukrRhiylmAyp86G4PXnHpRXTrmNWjDkLtYck++qgj2UlrCZYLyaMj/m697Hh76sw6nqlmVE0sikjdhmJOPjkeHlTC0UgRSykEc8/81XLiGK4vYInG5GbBwecbmqiQe1l1Ay/ujN1yrEdPQgD8KZf67purW+y7tZbeQcpKoB2n6UH+zSRz7SDkIx+atirMsTJaygqSVmxjGfA1Qc0TXVuIksL5xKHJRJMkE+QPv86tx6gbbT7YgEFbsxNnkjvHr8D+FY2SCXKNGhU9e6PDk5rV+zk6GwvTdgqFlLsWHOcDJ/Og0F1cCCBpCN2OAo6sfACsu2rfs+8lunUyZ7jEn7x8ceXPA91d1DWZbi5EdlDJIkYwjBSTnz9/XH+tA57TUOzaS4tJFhLeR7ufTrUEGrakb+ZpAOHJOPLnPzo7MvYeyOn27DmaVSR6bif0obZ/YYVtRJDIxYhpm7PhUBz4dc460S13ULO7ms4bR0ZIkJBB4GcDH0qgLex9vf28bKSGALAHBPHP4VWudNubaJnZDF+63YPG5cgZ+ooiJCmvq8v7q3mbYJGyAU4zg/11op7WRkSxTQy/2kRTA6BR3s/h8qDO6Pb9pKV5ILqDjp1r0fSQF0+OPduEeUB9xxWD0OMQMDIcGT7v1X/5ZraaI+IpI8k7W7p8COn5GoI/ai5W20O4JPLqEA8yaw1ooNqhAJ7zZ+laf2yu1W2+z4BJXd7jkY/A1nLNClomDz3j9KCezmNjqNrd9Ejcq/uJIr0RTlcrzxxXnLRgrEG7ytMAR7y1av2ZluF+12l0SXgcDnyxgfhQHT0rE65Cw9opJAO60ahvUn//ADW1Y1ltWnVtQCqo/eyhc48Bx195pB6bSpUqw0899tBvVjuACztn6n8qyMlxi3dFY842npwev1r2ibTrG4BE9nbygnJ3xK2T58ioP2Fo+AP2TZYHT/Z0/StSo840LS3lsprjjtDhAjfdYdSD8+vgRVnDKxYIzKrZZWOGDDz8mx49GFeix2FlEpWO0gQE5IWMDmkdOsWZmaztyzDDExLkjy6Uo+frqczTM56Z4A8PdXEtWlhLj7xPCk44r3j/AMN6Ef8A7l0//wAqn6U4ez+ir00ewGPK2T9Kg8Ba3kUd6M465HNT221VIZkX/OpNe8fsDRsY/ZFj/wCWT9K4fZ/RT10ewP8A+mT9Ko8Vgt9veWW0lyQBGScnJI/L6iplhuVuhcAdgAAwEWDgDPgT6V7H/wCHdD//AAbT/wDyqfpTxoekLnbpdkMjBxbp0+VXUx5N9rLhZJY4HdVKnY/ZvgDHIPBPPhVJdSnw0SgDMhkBYeOK9oXR9LVty6baBvMQLn8K6ulaajb10+1VvMQrn8KaPGG1W+dzGGQNtAZh0OBUsWp3MqkFjl87wBwSQB0r199D0iVi0ml2TseSWt0JP0pR6HpETh49KskYHIK26Aj6U0YX2ciu2Mv2qIiPbgMRjdz+XPzqX2ln+w6Uxj4d2CD8/pW9FpbDpbxD/oFRzaXp9yAJ7C2lA6b4VbHzFTVecWUEDtfQu6xRxQxqGPQZHOfOhWq2iaZfQ/vO3DxFgYwFHXw6164NL05SxWwtgWxuxCvOOmePCmPomkyYEml2b7RgbrdDgfKro8UZnuk2tM+wZZE3FsH41Xmu7jsRbSSFkU93nOPTPx6V7iug6Mv3dIsRjytk/SuH2f0Ruuj2B99sn6U1HksTdjLDu6AED3kfrWp0W4AKxFu8AQR5Y8TWzOh6QcZ0qy46f7OnH0qRNL06N96WFsreYhUH8Karyj2juEur+6IyeyQKPLg4/E/SqkakIqLgMeMeXBFevnRtKJJOmWZJ6kwLz9KX7G0rOf2ZZ5JznsF6/KmjyY2+Jhg7grxkZPiW5/GtRYkR+0V6p/4iqR8AP1rZfsfS85/Ztp4f8Bf0qQafZCTtBZwb/wDF2Yz88UAJulY/UjvuE5IZBkAf52JP0FeofZbf+BH/ACCoW0nTWO5tOtSfMwr+lQW6VKlWVf/Z%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3" name="Rectangle 1"/>
          <p:cNvSpPr>
            <a:spLocks noChangeArrowheads="1"/>
          </p:cNvSpPr>
          <p:nvPr/>
        </p:nvSpPr>
        <p:spPr bwMode="auto">
          <a:xfrm>
            <a:off x="609600" y="4922130"/>
            <a:ext cx="5562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t> ©2014 by Michael </a:t>
            </a:r>
            <a:r>
              <a:rPr lang="en-US" sz="1000" dirty="0" err="1" smtClean="0"/>
              <a:t>Holzman</a:t>
            </a:r>
            <a:r>
              <a:rPr lang="en-US" sz="1000" dirty="0" smtClean="0"/>
              <a:t>          ©2006 by Ira Berlin</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pic>
        <p:nvPicPr>
          <p:cNvPr id="10" name="igImage" descr="http://ecx.images-amazon.com/images/I/519z0sSl51L.jpg"/>
          <p:cNvPicPr/>
          <p:nvPr/>
        </p:nvPicPr>
        <p:blipFill>
          <a:blip r:embed="rId5" cstate="print"/>
          <a:srcRect/>
          <a:stretch>
            <a:fillRect/>
          </a:stretch>
        </p:blipFill>
        <p:spPr bwMode="auto">
          <a:xfrm>
            <a:off x="533400" y="2205037"/>
            <a:ext cx="1905000" cy="274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b="1" dirty="0"/>
              <a:t>The Thirteenth Amendment to the Constitution</a:t>
            </a:r>
            <a:endParaRPr lang="en-US" dirty="0"/>
          </a:p>
          <a:p>
            <a:pPr>
              <a:buNone/>
            </a:pPr>
            <a:r>
              <a:rPr lang="en-US" dirty="0"/>
              <a:t> </a:t>
            </a:r>
          </a:p>
          <a:p>
            <a:r>
              <a:rPr lang="en-US" dirty="0"/>
              <a:t>Section 1. </a:t>
            </a:r>
          </a:p>
          <a:p>
            <a:pPr algn="just">
              <a:buNone/>
            </a:pPr>
            <a:r>
              <a:rPr lang="en-US" b="1" dirty="0" smtClean="0"/>
              <a:t>	</a:t>
            </a:r>
            <a:r>
              <a:rPr lang="en-US" dirty="0" smtClean="0"/>
              <a:t>Neither </a:t>
            </a:r>
            <a:r>
              <a:rPr lang="en-US" dirty="0"/>
              <a:t>slavery nor involuntary servitude, </a:t>
            </a:r>
            <a:r>
              <a:rPr lang="en-US" i="1" u="sng" dirty="0"/>
              <a:t>except</a:t>
            </a:r>
            <a:r>
              <a:rPr lang="en-US" dirty="0"/>
              <a:t> as </a:t>
            </a:r>
            <a:r>
              <a:rPr lang="en-US" dirty="0" smtClean="0"/>
              <a:t>a punishment </a:t>
            </a:r>
            <a:r>
              <a:rPr lang="en-US" dirty="0"/>
              <a:t>for crime whereof the party shall have been duly convicted, shall exist within the United States, or any place subject to their jurisdiction</a:t>
            </a:r>
            <a:r>
              <a:rPr lang="en-US" dirty="0" smtClean="0"/>
              <a:t>.</a:t>
            </a:r>
            <a:endParaRPr lang="en-US" dirty="0"/>
          </a:p>
          <a:p>
            <a:r>
              <a:rPr lang="en-US" dirty="0"/>
              <a:t>Section 2. </a:t>
            </a:r>
          </a:p>
          <a:p>
            <a:pPr algn="just">
              <a:buNone/>
            </a:pPr>
            <a:r>
              <a:rPr lang="en-US" dirty="0" smtClean="0"/>
              <a:t>	Congress </a:t>
            </a:r>
            <a:r>
              <a:rPr lang="en-US" dirty="0"/>
              <a:t>shall have </a:t>
            </a:r>
            <a:r>
              <a:rPr lang="en-US" dirty="0" smtClean="0"/>
              <a:t>power </a:t>
            </a:r>
            <a:r>
              <a:rPr lang="en-US" dirty="0"/>
              <a:t>to enforce this article by appropriate legislation</a:t>
            </a:r>
            <a:r>
              <a:rPr lang="en-US" dirty="0" smtClean="0"/>
              <a:t>.</a:t>
            </a:r>
            <a:endParaRPr lang="en-US" dirty="0"/>
          </a:p>
          <a:p>
            <a:pPr>
              <a:buNone/>
            </a:pPr>
            <a:r>
              <a:rPr lang="en-US" i="1" dirty="0" smtClean="0"/>
              <a:t>	Ratified </a:t>
            </a:r>
            <a:r>
              <a:rPr lang="en-US" i="1" dirty="0"/>
              <a:t>December 6, 1865.</a:t>
            </a:r>
            <a:endParaRPr lang="en-US"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106362"/>
            <a:ext cx="8229600" cy="1341438"/>
          </a:xfrm>
        </p:spPr>
        <p:txBody>
          <a:bodyPr>
            <a:normAutofit fontScale="90000"/>
          </a:bodyPr>
          <a:lstStyle/>
          <a:p>
            <a:pPr algn="l"/>
            <a:r>
              <a:rPr lang="en-US" sz="2700" dirty="0" smtClean="0"/>
              <a:t>RESOLUTION #D067</a:t>
            </a:r>
            <a:r>
              <a:rPr lang="en-US" sz="3600" dirty="0" smtClean="0"/>
              <a:t/>
            </a:r>
            <a:br>
              <a:rPr lang="en-US" sz="3600" dirty="0" smtClean="0"/>
            </a:br>
            <a:r>
              <a:rPr lang="en-US" sz="3600" dirty="0" smtClean="0"/>
              <a:t>2016 PROFITS</a:t>
            </a:r>
            <a:r>
              <a:rPr lang="en-US" sz="2400" dirty="0" smtClean="0"/>
              <a:t/>
            </a:r>
            <a:br>
              <a:rPr lang="en-US" sz="2400" dirty="0" smtClean="0"/>
            </a:br>
            <a:r>
              <a:rPr lang="en-US" sz="2400" dirty="0" smtClean="0"/>
              <a:t>Prison-Industrial Complex </a:t>
            </a:r>
            <a:br>
              <a:rPr lang="en-US" sz="2400" dirty="0" smtClean="0"/>
            </a:br>
            <a:endParaRPr lang="en-US" sz="2400" dirty="0"/>
          </a:p>
        </p:txBody>
      </p:sp>
      <p:pic>
        <p:nvPicPr>
          <p:cNvPr id="4" name="yui_3_5_1_4_1431476494341_790" descr="http://media-cache-ec0.pinimg.com/736x/20/da/fd/20dafd1461685bf09c428940bf6cadd9.jpg"/>
          <p:cNvPicPr>
            <a:picLocks noGrp="1"/>
          </p:cNvPicPr>
          <p:nvPr>
            <p:ph idx="1"/>
          </p:nvPr>
        </p:nvPicPr>
        <p:blipFill>
          <a:blip r:embed="rId3" cstate="print"/>
          <a:srcRect/>
          <a:stretch>
            <a:fillRect/>
          </a:stretch>
        </p:blipFill>
        <p:spPr bwMode="auto">
          <a:xfrm>
            <a:off x="533400" y="1447800"/>
            <a:ext cx="3451860" cy="3108960"/>
          </a:xfrm>
          <a:prstGeom prst="rect">
            <a:avLst/>
          </a:prstGeom>
          <a:noFill/>
          <a:ln w="9525">
            <a:noFill/>
            <a:miter lim="800000"/>
            <a:headEnd/>
            <a:tailEnd/>
          </a:ln>
        </p:spPr>
      </p:pic>
      <p:pic>
        <p:nvPicPr>
          <p:cNvPr id="15362" name="Picture 2" descr="THIS CENTER PRIVATELY OWNED AND IS GUARDED. DO NOT GO ON THIS PROPERTY ..."/>
          <p:cNvPicPr>
            <a:picLocks noChangeAspect="1" noChangeArrowheads="1"/>
          </p:cNvPicPr>
          <p:nvPr/>
        </p:nvPicPr>
        <p:blipFill>
          <a:blip r:embed="rId4" cstate="print"/>
          <a:srcRect/>
          <a:stretch>
            <a:fillRect/>
          </a:stretch>
        </p:blipFill>
        <p:spPr bwMode="auto">
          <a:xfrm>
            <a:off x="3810000" y="457200"/>
            <a:ext cx="4762500" cy="3159127"/>
          </a:xfrm>
          <a:prstGeom prst="rect">
            <a:avLst/>
          </a:prstGeom>
          <a:noFill/>
        </p:spPr>
      </p:pic>
      <p:pic>
        <p:nvPicPr>
          <p:cNvPr id="15364" name="Picture 4" descr="http://austin.indymedia.org/sites/default/files/WellsFragoJan24_6.jpg"/>
          <p:cNvPicPr>
            <a:picLocks noChangeAspect="1" noChangeArrowheads="1"/>
          </p:cNvPicPr>
          <p:nvPr/>
        </p:nvPicPr>
        <p:blipFill>
          <a:blip r:embed="rId5" cstate="print"/>
          <a:srcRect/>
          <a:stretch>
            <a:fillRect/>
          </a:stretch>
        </p:blipFill>
        <p:spPr bwMode="auto">
          <a:xfrm>
            <a:off x="3810000" y="3401410"/>
            <a:ext cx="4800600" cy="2732690"/>
          </a:xfrm>
          <a:prstGeom prst="rect">
            <a:avLst/>
          </a:prstGeom>
          <a:noFill/>
        </p:spPr>
      </p:pic>
      <p:sp>
        <p:nvSpPr>
          <p:cNvPr id="7" name="Rectangle 6"/>
          <p:cNvSpPr/>
          <p:nvPr/>
        </p:nvSpPr>
        <p:spPr>
          <a:xfrm>
            <a:off x="533400" y="4724400"/>
            <a:ext cx="4572000" cy="1384995"/>
          </a:xfrm>
          <a:prstGeom prst="rect">
            <a:avLst/>
          </a:prstGeom>
        </p:spPr>
        <p:txBody>
          <a:bodyPr wrap="square">
            <a:spAutoFit/>
          </a:bodyPr>
          <a:lstStyle/>
          <a:p>
            <a:r>
              <a:rPr lang="en-US" sz="2800" dirty="0" smtClean="0"/>
              <a:t>Calling on Wells Fargo </a:t>
            </a:r>
          </a:p>
          <a:p>
            <a:r>
              <a:rPr lang="en-US" sz="2800" dirty="0" smtClean="0"/>
              <a:t>to Divest From </a:t>
            </a:r>
          </a:p>
          <a:p>
            <a:r>
              <a:rPr lang="en-US" sz="2800" b="1" dirty="0" smtClean="0"/>
              <a:t>For Profit</a:t>
            </a:r>
            <a:r>
              <a:rPr lang="en-US" sz="2800" dirty="0" smtClean="0"/>
              <a:t> Prisons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700" b="1" dirty="0" smtClean="0"/>
              <a:t>Ruffin v. Commonwealth, 62, </a:t>
            </a:r>
            <a:r>
              <a:rPr lang="en-US" sz="2700" b="1" dirty="0" err="1" smtClean="0"/>
              <a:t>Va</a:t>
            </a:r>
            <a:r>
              <a:rPr lang="en-US" sz="2700" b="1" dirty="0" smtClean="0"/>
              <a:t> (21 </a:t>
            </a:r>
            <a:r>
              <a:rPr lang="en-US" sz="2700" b="1" dirty="0" err="1" smtClean="0"/>
              <a:t>Gratt</a:t>
            </a:r>
            <a:r>
              <a:rPr lang="en-US" sz="2700" b="1" dirty="0" smtClean="0"/>
              <a:t>.) 790, 796 (1871)</a:t>
            </a:r>
            <a:r>
              <a:rPr lang="en-US" dirty="0" smtClean="0"/>
              <a:t/>
            </a:r>
            <a:br>
              <a:rPr lang="en-US" dirty="0" smtClean="0"/>
            </a:br>
            <a:r>
              <a:rPr lang="en-US" dirty="0" smtClean="0"/>
              <a:t>Slavery beyond 1865</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pPr>
              <a:buNone/>
            </a:pPr>
            <a:endParaRPr lang="en-US" dirty="0"/>
          </a:p>
        </p:txBody>
      </p:sp>
      <p:pic>
        <p:nvPicPr>
          <p:cNvPr id="8" name="Picture 7" descr="http://tse1.mm.bing.net/th?&amp;id=JN.G2c6cc/Ku9XN%2b7bW/200Ig&amp;w=300&amp;h=300&amp;c=0&amp;pid=1.9&amp;rs=0&amp;p=0&amp;r=0"/>
          <p:cNvPicPr/>
          <p:nvPr/>
        </p:nvPicPr>
        <p:blipFill>
          <a:blip r:embed="rId3" cstate="print"/>
          <a:srcRect/>
          <a:stretch>
            <a:fillRect/>
          </a:stretch>
        </p:blipFill>
        <p:spPr bwMode="auto">
          <a:xfrm>
            <a:off x="1066800" y="1600200"/>
            <a:ext cx="6896100" cy="4191000"/>
          </a:xfrm>
          <a:prstGeom prst="rect">
            <a:avLst/>
          </a:prstGeom>
          <a:noFill/>
          <a:ln w="9525">
            <a:noFill/>
            <a:miter lim="800000"/>
            <a:headEnd/>
            <a:tailEnd/>
          </a:ln>
        </p:spPr>
      </p:pic>
      <p:sp>
        <p:nvSpPr>
          <p:cNvPr id="3" name="TextBox 2"/>
          <p:cNvSpPr txBox="1"/>
          <p:nvPr/>
        </p:nvSpPr>
        <p:spPr>
          <a:xfrm>
            <a:off x="6858001" y="1021081"/>
            <a:ext cx="1828800" cy="646331"/>
          </a:xfrm>
          <a:prstGeom prst="rect">
            <a:avLst/>
          </a:prstGeom>
          <a:noFill/>
        </p:spPr>
        <p:txBody>
          <a:bodyPr wrap="square" rtlCol="0">
            <a:spAutoFit/>
          </a:bodyPr>
          <a:lstStyle/>
          <a:p>
            <a:r>
              <a:rPr lang="en-US" b="1" dirty="0" smtClean="0"/>
              <a:t>RESOLUTION #C019</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What is the dollar value of slavery 2016?</a:t>
            </a:r>
            <a:endParaRPr lang="en-US" sz="3600" dirty="0"/>
          </a:p>
        </p:txBody>
      </p:sp>
      <p:pic>
        <p:nvPicPr>
          <p:cNvPr id="4" name="Content Placeholder 3" descr="http://beforeitsnews.com/contributor/upload/8435/images/prison-slave-labor.jpg"/>
          <p:cNvPicPr>
            <a:picLocks noGrp="1"/>
          </p:cNvPicPr>
          <p:nvPr>
            <p:ph idx="1"/>
          </p:nvPr>
        </p:nvPicPr>
        <p:blipFill>
          <a:blip r:embed="rId3" cstate="print"/>
          <a:srcRect/>
          <a:stretch>
            <a:fillRect/>
          </a:stretch>
        </p:blipFill>
        <p:spPr bwMode="auto">
          <a:xfrm>
            <a:off x="685800" y="1295400"/>
            <a:ext cx="7772400" cy="4343400"/>
          </a:xfrm>
          <a:prstGeom prst="rect">
            <a:avLst/>
          </a:prstGeom>
          <a:noFill/>
          <a:ln w="9525">
            <a:noFill/>
            <a:miter lim="800000"/>
            <a:headEnd/>
            <a:tailEnd/>
          </a:ln>
        </p:spPr>
      </p:pic>
      <p:sp>
        <p:nvSpPr>
          <p:cNvPr id="5" name="Rectangle 4"/>
          <p:cNvSpPr/>
          <p:nvPr/>
        </p:nvSpPr>
        <p:spPr>
          <a:xfrm>
            <a:off x="685800" y="5638800"/>
            <a:ext cx="7696200" cy="369332"/>
          </a:xfrm>
          <a:prstGeom prst="rect">
            <a:avLst/>
          </a:prstGeom>
        </p:spPr>
        <p:txBody>
          <a:bodyPr wrap="square">
            <a:spAutoFit/>
          </a:bodyPr>
          <a:lstStyle/>
          <a:p>
            <a:r>
              <a:rPr lang="en-US" b="1" dirty="0" smtClean="0"/>
              <a:t>Give a man a gun, he can rob a bank. Give a man a bank, he can  rob the world.</a:t>
            </a:r>
            <a:endParaRPr lang="en-US" dirty="0"/>
          </a:p>
        </p:txBody>
      </p:sp>
      <p:sp>
        <p:nvSpPr>
          <p:cNvPr id="3" name="TextBox 2"/>
          <p:cNvSpPr txBox="1"/>
          <p:nvPr/>
        </p:nvSpPr>
        <p:spPr>
          <a:xfrm>
            <a:off x="5715000" y="556736"/>
            <a:ext cx="2057400" cy="369332"/>
          </a:xfrm>
          <a:prstGeom prst="rect">
            <a:avLst/>
          </a:prstGeom>
          <a:noFill/>
        </p:spPr>
        <p:txBody>
          <a:bodyPr wrap="square" rtlCol="0">
            <a:spAutoFit/>
          </a:bodyPr>
          <a:lstStyle/>
          <a:p>
            <a:r>
              <a:rPr lang="en-US" b="1" dirty="0" smtClean="0"/>
              <a:t>RESOLUTION #C019</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lvl="0"/>
            <a:r>
              <a:rPr lang="en-US" dirty="0" smtClean="0"/>
              <a:t/>
            </a:r>
            <a:br>
              <a:rPr lang="en-US" dirty="0" smtClean="0"/>
            </a:br>
            <a:r>
              <a:rPr lang="en-US" dirty="0" smtClean="0"/>
              <a:t>21</a:t>
            </a:r>
            <a:r>
              <a:rPr lang="en-US" baseline="30000" dirty="0" smtClean="0"/>
              <a:t>st</a:t>
            </a:r>
            <a:r>
              <a:rPr lang="en-US" dirty="0" smtClean="0"/>
              <a:t> Century Prison Industrial Complex</a:t>
            </a:r>
            <a:endParaRPr lang="en-US" dirty="0"/>
          </a:p>
        </p:txBody>
      </p:sp>
      <p:pic>
        <p:nvPicPr>
          <p:cNvPr id="4" name="Content Placeholder 3" descr="https://reclaimourrepublic.files.wordpress.com/2015/01/prison-school-prison.jpg"/>
          <p:cNvPicPr>
            <a:picLocks noGrp="1"/>
          </p:cNvPicPr>
          <p:nvPr>
            <p:ph idx="1"/>
          </p:nvPr>
        </p:nvPicPr>
        <p:blipFill>
          <a:blip r:embed="rId3" cstate="print"/>
          <a:srcRect/>
          <a:stretch>
            <a:fillRect/>
          </a:stretch>
        </p:blipFill>
        <p:spPr bwMode="auto">
          <a:xfrm>
            <a:off x="1295400" y="1752600"/>
            <a:ext cx="7391400" cy="4444587"/>
          </a:xfrm>
          <a:prstGeom prst="rect">
            <a:avLst/>
          </a:prstGeom>
          <a:noFill/>
          <a:ln w="9525">
            <a:noFill/>
            <a:miter lim="800000"/>
            <a:headEnd/>
            <a:tailEnd/>
          </a:ln>
        </p:spPr>
      </p:pic>
      <p:sp>
        <p:nvSpPr>
          <p:cNvPr id="5" name="Rectangle 4"/>
          <p:cNvSpPr/>
          <p:nvPr/>
        </p:nvSpPr>
        <p:spPr>
          <a:xfrm>
            <a:off x="1371600" y="1447800"/>
            <a:ext cx="7086600" cy="646331"/>
          </a:xfrm>
          <a:prstGeom prst="rect">
            <a:avLst/>
          </a:prstGeom>
        </p:spPr>
        <p:txBody>
          <a:bodyPr wrap="square">
            <a:spAutoFit/>
          </a:bodyPr>
          <a:lstStyle/>
          <a:p>
            <a:r>
              <a:rPr lang="en-US" b="1" dirty="0" smtClean="0">
                <a:latin typeface="Calibri" pitchFamily="34" charset="0"/>
                <a:ea typeface="Calibri" pitchFamily="34" charset="0"/>
                <a:cs typeface="Times New Roman" pitchFamily="18" charset="0"/>
              </a:rPr>
              <a:t>13</a:t>
            </a:r>
            <a:r>
              <a:rPr lang="en-US" b="1" baseline="30000" dirty="0" smtClean="0">
                <a:latin typeface="Calibri" pitchFamily="34" charset="0"/>
                <a:ea typeface="Calibri" pitchFamily="34" charset="0"/>
                <a:cs typeface="Times New Roman" pitchFamily="18" charset="0"/>
              </a:rPr>
              <a:t>th</a:t>
            </a:r>
            <a:r>
              <a:rPr lang="en-US" b="1" dirty="0" smtClean="0">
                <a:latin typeface="Calibri" pitchFamily="34" charset="0"/>
                <a:ea typeface="Calibri" pitchFamily="34" charset="0"/>
                <a:cs typeface="Times New Roman" pitchFamily="18" charset="0"/>
              </a:rPr>
              <a:t> Amendment “except as punishment for crime whereof the party shall have been duly convicted…”</a:t>
            </a:r>
            <a:endParaRPr lang="en-US" dirty="0"/>
          </a:p>
        </p:txBody>
      </p:sp>
      <p:sp>
        <p:nvSpPr>
          <p:cNvPr id="3" name="TextBox 2"/>
          <p:cNvSpPr txBox="1"/>
          <p:nvPr/>
        </p:nvSpPr>
        <p:spPr>
          <a:xfrm>
            <a:off x="5486400" y="606654"/>
            <a:ext cx="2133600" cy="369332"/>
          </a:xfrm>
          <a:prstGeom prst="rect">
            <a:avLst/>
          </a:prstGeom>
          <a:noFill/>
        </p:spPr>
        <p:txBody>
          <a:bodyPr wrap="square" rtlCol="0">
            <a:spAutoFit/>
          </a:bodyPr>
          <a:lstStyle/>
          <a:p>
            <a:r>
              <a:rPr lang="en-US" b="1" dirty="0" smtClean="0"/>
              <a:t>RESOLUTION #C019</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state among them?</a:t>
            </a:r>
            <a:endParaRPr lang="en-US" dirty="0"/>
          </a:p>
        </p:txBody>
      </p:sp>
      <p:pic>
        <p:nvPicPr>
          <p:cNvPr id="4" name="Content Placeholder 3" descr="http://wileywitch.com/wp-content/uploads/2013/04/14.png"/>
          <p:cNvPicPr>
            <a:picLocks noGrp="1"/>
          </p:cNvPicPr>
          <p:nvPr>
            <p:ph idx="1"/>
          </p:nvPr>
        </p:nvPicPr>
        <p:blipFill>
          <a:blip r:embed="rId3" cstate="print"/>
          <a:srcRect/>
          <a:stretch>
            <a:fillRect/>
          </a:stretch>
        </p:blipFill>
        <p:spPr bwMode="auto">
          <a:xfrm>
            <a:off x="1447800" y="1371600"/>
            <a:ext cx="6310125" cy="46783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PROFITEERING: Prison Labor</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	</a:t>
            </a:r>
          </a:p>
          <a:p>
            <a:pPr algn="just">
              <a:buNone/>
            </a:pPr>
            <a:r>
              <a:rPr lang="en-US" dirty="0" smtClean="0"/>
              <a:t>	At </a:t>
            </a:r>
            <a:r>
              <a:rPr lang="en-US" dirty="0"/>
              <a:t>least 37 states have legalized the contracting of prison labor by private corporations that mount their operations inside state prisons. The list of such companies contains the cream of U.S. corporate society: </a:t>
            </a:r>
            <a:endParaRPr lang="en-US" dirty="0" smtClean="0"/>
          </a:p>
          <a:p>
            <a:pPr algn="just">
              <a:buNone/>
            </a:pPr>
            <a:r>
              <a:rPr lang="en-US" dirty="0"/>
              <a:t>	</a:t>
            </a:r>
            <a:endParaRPr lang="en-US" dirty="0" smtClean="0"/>
          </a:p>
          <a:p>
            <a:pPr algn="just">
              <a:buNone/>
            </a:pPr>
            <a:r>
              <a:rPr lang="en-US" dirty="0"/>
              <a:t>	</a:t>
            </a:r>
            <a:r>
              <a:rPr lang="en-US" dirty="0" smtClean="0">
                <a:solidFill>
                  <a:srgbClr val="C00000"/>
                </a:solidFill>
              </a:rPr>
              <a:t>IBM</a:t>
            </a:r>
            <a:r>
              <a:rPr lang="en-US" dirty="0">
                <a:solidFill>
                  <a:srgbClr val="C00000"/>
                </a:solidFill>
              </a:rPr>
              <a:t>, Boeing, Motorola, Microsoft, AT&amp;T, Wireless, Revlon</a:t>
            </a:r>
            <a:r>
              <a:rPr lang="en-US" dirty="0" smtClean="0">
                <a:solidFill>
                  <a:srgbClr val="C00000"/>
                </a:solidFill>
              </a:rPr>
              <a:t>, </a:t>
            </a:r>
            <a:r>
              <a:rPr lang="en-US" dirty="0">
                <a:solidFill>
                  <a:srgbClr val="C00000"/>
                </a:solidFill>
              </a:rPr>
              <a:t>Dell, Compaq, Honeywell, Intel, Hewlett-Packard, Nortel, Lucent Technologies, 3Com, Northern Telecom, TWA, Nordstrom’s, Macy’s, Pierre Cardin, Target Stores, McDonald’s </a:t>
            </a:r>
            <a:r>
              <a:rPr lang="en-US" dirty="0"/>
              <a:t>and many more.            </a:t>
            </a:r>
          </a:p>
          <a:p>
            <a:pPr>
              <a:buNone/>
            </a:pPr>
            <a:endParaRPr lang="en-US" dirty="0"/>
          </a:p>
        </p:txBody>
      </p:sp>
      <p:sp>
        <p:nvSpPr>
          <p:cNvPr id="4" name="TextBox 3"/>
          <p:cNvSpPr txBox="1"/>
          <p:nvPr/>
        </p:nvSpPr>
        <p:spPr>
          <a:xfrm>
            <a:off x="5562600" y="1417638"/>
            <a:ext cx="2362200" cy="646331"/>
          </a:xfrm>
          <a:prstGeom prst="rect">
            <a:avLst/>
          </a:prstGeom>
          <a:noFill/>
        </p:spPr>
        <p:txBody>
          <a:bodyPr wrap="square" rtlCol="0">
            <a:spAutoFit/>
          </a:bodyPr>
          <a:lstStyle/>
          <a:p>
            <a:r>
              <a:rPr lang="en-US" b="1" dirty="0" smtClean="0"/>
              <a:t>RESOLUTIONS #D067 AND #A011</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PROFITEERING and PUNISHMENTS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dirty="0" smtClean="0">
                <a:solidFill>
                  <a:srgbClr val="C00000"/>
                </a:solidFill>
              </a:rPr>
              <a:t>Descendant from </a:t>
            </a:r>
            <a:r>
              <a:rPr lang="en-US" dirty="0">
                <a:solidFill>
                  <a:srgbClr val="C00000"/>
                </a:solidFill>
              </a:rPr>
              <a:t>13</a:t>
            </a:r>
            <a:r>
              <a:rPr lang="en-US" baseline="30000" dirty="0">
                <a:solidFill>
                  <a:srgbClr val="C00000"/>
                </a:solidFill>
              </a:rPr>
              <a:t>th</a:t>
            </a:r>
            <a:r>
              <a:rPr lang="en-US" dirty="0">
                <a:solidFill>
                  <a:srgbClr val="C00000"/>
                </a:solidFill>
              </a:rPr>
              <a:t> Amendment </a:t>
            </a:r>
            <a:r>
              <a:rPr lang="en-US" dirty="0" smtClean="0">
                <a:solidFill>
                  <a:srgbClr val="C00000"/>
                </a:solidFill>
              </a:rPr>
              <a:t>to:</a:t>
            </a:r>
            <a:endParaRPr lang="en-US" dirty="0">
              <a:solidFill>
                <a:srgbClr val="C00000"/>
              </a:solidFill>
            </a:endParaRPr>
          </a:p>
          <a:p>
            <a:pPr>
              <a:buNone/>
            </a:pPr>
            <a:r>
              <a:rPr lang="en-US" dirty="0" smtClean="0"/>
              <a:t>			-New </a:t>
            </a:r>
            <a:r>
              <a:rPr lang="en-US" dirty="0"/>
              <a:t>Jim Crow</a:t>
            </a:r>
          </a:p>
          <a:p>
            <a:pPr>
              <a:buNone/>
            </a:pPr>
            <a:r>
              <a:rPr lang="en-US" dirty="0" smtClean="0"/>
              <a:t>			-Lawful </a:t>
            </a:r>
            <a:r>
              <a:rPr lang="en-US" dirty="0"/>
              <a:t>Racial Profiling</a:t>
            </a:r>
          </a:p>
          <a:p>
            <a:pPr>
              <a:buNone/>
            </a:pPr>
            <a:r>
              <a:rPr lang="en-US" dirty="0" smtClean="0"/>
              <a:t>			-Debtors</a:t>
            </a:r>
            <a:r>
              <a:rPr lang="en-US" dirty="0"/>
              <a:t>’ Prison</a:t>
            </a:r>
          </a:p>
          <a:p>
            <a:pPr>
              <a:buNone/>
            </a:pPr>
            <a:r>
              <a:rPr lang="en-US" dirty="0" smtClean="0"/>
              <a:t>			-Plantation </a:t>
            </a:r>
            <a:r>
              <a:rPr lang="en-US" dirty="0"/>
              <a:t>slavery</a:t>
            </a:r>
          </a:p>
          <a:p>
            <a:pPr>
              <a:buNone/>
            </a:pPr>
            <a:r>
              <a:rPr lang="en-US" dirty="0" smtClean="0"/>
              <a:t>			-Lynchings </a:t>
            </a:r>
            <a:endParaRPr lang="en-US" dirty="0"/>
          </a:p>
          <a:p>
            <a:pPr>
              <a:buNone/>
            </a:pPr>
            <a:r>
              <a:rPr lang="en-US" dirty="0" smtClean="0"/>
              <a:t>			-Factories</a:t>
            </a:r>
            <a:r>
              <a:rPr lang="en-US" dirty="0"/>
              <a:t>; Sweat shops</a:t>
            </a:r>
          </a:p>
          <a:p>
            <a:pPr>
              <a:buNone/>
            </a:pPr>
            <a:r>
              <a:rPr lang="en-US" dirty="0" smtClean="0"/>
              <a:t>			-Corporation-owned </a:t>
            </a:r>
            <a:r>
              <a:rPr lang="en-US" dirty="0"/>
              <a:t>prisons</a:t>
            </a:r>
          </a:p>
          <a:p>
            <a:pPr>
              <a:buNone/>
            </a:pPr>
            <a:r>
              <a:rPr lang="en-US" dirty="0" smtClean="0"/>
              <a:t>			-Prison </a:t>
            </a:r>
            <a:r>
              <a:rPr lang="en-US" dirty="0"/>
              <a:t>stock investments</a:t>
            </a:r>
          </a:p>
          <a:p>
            <a:pPr>
              <a:buNone/>
            </a:pPr>
            <a:r>
              <a:rPr lang="en-US" dirty="0" smtClean="0"/>
              <a:t>			-Stop </a:t>
            </a:r>
            <a:r>
              <a:rPr lang="en-US" dirty="0"/>
              <a:t>and </a:t>
            </a:r>
            <a:r>
              <a:rPr lang="en-US" dirty="0" smtClean="0"/>
              <a:t>Frisk</a:t>
            </a:r>
            <a:endParaRPr lang="en-US" dirty="0"/>
          </a:p>
          <a:p>
            <a:pPr>
              <a:buNone/>
            </a:pPr>
            <a:r>
              <a:rPr lang="en-US" dirty="0" smtClean="0"/>
              <a:t>			-School-to-Prison Pipelines</a:t>
            </a:r>
            <a:endParaRPr lang="en-US" dirty="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534400" y="1524000"/>
          <a:ext cx="381000" cy="370840"/>
        </p:xfrm>
        <a:graphic>
          <a:graphicData uri="http://schemas.openxmlformats.org/drawingml/2006/table">
            <a:tbl>
              <a:tblPr firstRow="1" bandRow="1">
                <a:tableStyleId>{5C22544A-7EE6-4342-B048-85BDC9FD1C3A}</a:tableStyleId>
              </a:tblPr>
              <a:tblGrid>
                <a:gridCol w="381000"/>
              </a:tblGrid>
              <a:tr h="370840">
                <a:tc>
                  <a:txBody>
                    <a:bodyPr/>
                    <a:lstStyle/>
                    <a:p>
                      <a:endParaRPr lang="en-US" dirty="0"/>
                    </a:p>
                  </a:txBody>
                  <a:tcPr/>
                </a:tc>
              </a:tr>
            </a:tbl>
          </a:graphicData>
        </a:graphic>
      </p:graphicFrame>
      <p:sp>
        <p:nvSpPr>
          <p:cNvPr id="3" name="Title 2"/>
          <p:cNvSpPr>
            <a:spLocks noGrp="1"/>
          </p:cNvSpPr>
          <p:nvPr>
            <p:ph type="title"/>
          </p:nvPr>
        </p:nvSpPr>
        <p:spPr/>
        <p:txBody>
          <a:bodyPr>
            <a:normAutofit/>
          </a:bodyPr>
          <a:lstStyle/>
          <a:p>
            <a:pPr algn="ctr"/>
            <a:r>
              <a:rPr lang="en-US" sz="3200" b="0" dirty="0" smtClean="0">
                <a:effectLst/>
                <a:latin typeface="Calibri" pitchFamily="34" charset="0"/>
              </a:rPr>
              <a:t>	</a:t>
            </a:r>
            <a:r>
              <a:rPr lang="en-US" sz="3200" b="0" dirty="0" smtClean="0">
                <a:solidFill>
                  <a:schemeClr val="tx1"/>
                </a:solidFill>
                <a:effectLst/>
                <a:latin typeface="Calibri" pitchFamily="34" charset="0"/>
              </a:rPr>
              <a:t>PROFITEERING</a:t>
            </a:r>
            <a:endParaRPr lang="en-US" sz="3200" b="0" dirty="0">
              <a:solidFill>
                <a:schemeClr val="tx1"/>
              </a:solidFill>
              <a:effectLst/>
              <a:latin typeface="Calibri" pitchFamily="34" charset="0"/>
            </a:endParaRPr>
          </a:p>
        </p:txBody>
      </p:sp>
      <p:pic>
        <p:nvPicPr>
          <p:cNvPr id="5" name="yui_3_5_1_4_1422285383061_741" descr="http://www.hispanicallyspeakingnews.com/uploads/images/normal-images/NYPD_stop_and_frisk.png"/>
          <p:cNvPicPr/>
          <p:nvPr/>
        </p:nvPicPr>
        <p:blipFill>
          <a:blip r:embed="rId3" cstate="print"/>
          <a:srcRect/>
          <a:stretch>
            <a:fillRect/>
          </a:stretch>
        </p:blipFill>
        <p:spPr bwMode="auto">
          <a:xfrm>
            <a:off x="4267200" y="1066800"/>
            <a:ext cx="4572000" cy="2362200"/>
          </a:xfrm>
          <a:prstGeom prst="rect">
            <a:avLst/>
          </a:prstGeom>
          <a:noFill/>
          <a:ln w="9525">
            <a:noFill/>
            <a:miter lim="800000"/>
            <a:headEnd/>
            <a:tailEnd/>
          </a:ln>
        </p:spPr>
      </p:pic>
      <p:pic>
        <p:nvPicPr>
          <p:cNvPr id="31746" name="Picture 2" descr="http://sullydish.files.wordpress.com/2013/07/stop-and-frisk.png"/>
          <p:cNvPicPr>
            <a:picLocks noChangeAspect="1" noChangeArrowheads="1"/>
          </p:cNvPicPr>
          <p:nvPr/>
        </p:nvPicPr>
        <p:blipFill>
          <a:blip r:embed="rId4" cstate="print"/>
          <a:srcRect/>
          <a:stretch>
            <a:fillRect/>
          </a:stretch>
        </p:blipFill>
        <p:spPr bwMode="auto">
          <a:xfrm>
            <a:off x="0" y="1219200"/>
            <a:ext cx="4343400" cy="2362200"/>
          </a:xfrm>
          <a:prstGeom prst="rect">
            <a:avLst/>
          </a:prstGeom>
          <a:noFill/>
        </p:spPr>
      </p:pic>
      <p:pic>
        <p:nvPicPr>
          <p:cNvPr id="7" name="ihover-img" descr="CASH FOR KIDS PREY FOR PRISON INDUSTRY"/>
          <p:cNvPicPr/>
          <p:nvPr/>
        </p:nvPicPr>
        <p:blipFill>
          <a:blip r:embed="rId5" cstate="print"/>
          <a:srcRect/>
          <a:stretch>
            <a:fillRect/>
          </a:stretch>
        </p:blipFill>
        <p:spPr bwMode="auto">
          <a:xfrm>
            <a:off x="3810000" y="4038600"/>
            <a:ext cx="5334000" cy="2819400"/>
          </a:xfrm>
          <a:prstGeom prst="rect">
            <a:avLst/>
          </a:prstGeom>
          <a:noFill/>
          <a:ln w="9525">
            <a:noFill/>
            <a:miter lim="800000"/>
            <a:headEnd/>
            <a:tailEnd/>
          </a:ln>
        </p:spPr>
      </p:pic>
      <p:pic>
        <p:nvPicPr>
          <p:cNvPr id="31748" name="Picture 4" descr="http://thinkprogress.org/wp-content/uploads/2014/09/shutterstock_17071270-638x425.jpg"/>
          <p:cNvPicPr>
            <a:picLocks noChangeAspect="1" noChangeArrowheads="1"/>
          </p:cNvPicPr>
          <p:nvPr/>
        </p:nvPicPr>
        <p:blipFill>
          <a:blip r:embed="rId6" cstate="print"/>
          <a:srcRect/>
          <a:stretch>
            <a:fillRect/>
          </a:stretch>
        </p:blipFill>
        <p:spPr bwMode="auto">
          <a:xfrm>
            <a:off x="0" y="4038600"/>
            <a:ext cx="3810000" cy="2590800"/>
          </a:xfrm>
          <a:prstGeom prst="rect">
            <a:avLst/>
          </a:prstGeom>
          <a:noFill/>
        </p:spPr>
      </p:pic>
      <p:sp>
        <p:nvSpPr>
          <p:cNvPr id="8" name="TextBox 7"/>
          <p:cNvSpPr txBox="1"/>
          <p:nvPr/>
        </p:nvSpPr>
        <p:spPr>
          <a:xfrm>
            <a:off x="152400" y="3429000"/>
            <a:ext cx="8458200" cy="646331"/>
          </a:xfrm>
          <a:prstGeom prst="rect">
            <a:avLst/>
          </a:prstGeom>
          <a:noFill/>
        </p:spPr>
        <p:txBody>
          <a:bodyPr wrap="square" rtlCol="0">
            <a:spAutoFit/>
          </a:bodyPr>
          <a:lstStyle/>
          <a:p>
            <a:pPr algn="ctr"/>
            <a:r>
              <a:rPr lang="en-US" b="1" dirty="0" smtClean="0">
                <a:latin typeface="Calibri" pitchFamily="34" charset="0"/>
              </a:rPr>
              <a:t>Can enactment of Procedural Justice mitigate the egregious </a:t>
            </a:r>
            <a:r>
              <a:rPr lang="en-US" b="1" i="1" dirty="0" smtClean="0">
                <a:latin typeface="Calibri" pitchFamily="34" charset="0"/>
              </a:rPr>
              <a:t>disparate impact</a:t>
            </a:r>
            <a:r>
              <a:rPr lang="en-US" b="1" dirty="0" smtClean="0">
                <a:latin typeface="Calibri" pitchFamily="34" charset="0"/>
              </a:rPr>
              <a:t> effects of Law on the </a:t>
            </a:r>
            <a:r>
              <a:rPr lang="en-US" b="1" i="1" dirty="0" smtClean="0">
                <a:latin typeface="Calibri" pitchFamily="34" charset="0"/>
              </a:rPr>
              <a:t>disparate treatment </a:t>
            </a:r>
            <a:r>
              <a:rPr lang="en-US" b="1" dirty="0" smtClean="0">
                <a:latin typeface="Calibri" pitchFamily="34" charset="0"/>
              </a:rPr>
              <a:t>of citizens by Race? </a:t>
            </a:r>
            <a:r>
              <a:rPr lang="en-US" sz="1200" b="1" i="1" dirty="0" smtClean="0">
                <a:latin typeface="Calibri" pitchFamily="34" charset="0"/>
              </a:rPr>
              <a:t>-mbm</a:t>
            </a:r>
            <a:endParaRPr lang="en-US" sz="1200" b="1" i="1" dirty="0">
              <a:latin typeface="Calibri" pitchFamily="34" charset="0"/>
            </a:endParaRPr>
          </a:p>
        </p:txBody>
      </p:sp>
      <p:sp>
        <p:nvSpPr>
          <p:cNvPr id="9" name="TextBox 8"/>
          <p:cNvSpPr txBox="1"/>
          <p:nvPr/>
        </p:nvSpPr>
        <p:spPr>
          <a:xfrm>
            <a:off x="228600" y="4495800"/>
            <a:ext cx="3276600" cy="461665"/>
          </a:xfrm>
          <a:prstGeom prst="rect">
            <a:avLst/>
          </a:prstGeom>
          <a:noFill/>
        </p:spPr>
        <p:txBody>
          <a:bodyPr wrap="square" rtlCol="0">
            <a:spAutoFit/>
          </a:bodyPr>
          <a:lstStyle/>
          <a:p>
            <a:r>
              <a:rPr lang="en-US" sz="2400" b="1" dirty="0" smtClean="0">
                <a:solidFill>
                  <a:schemeClr val="accent2">
                    <a:lumMod val="50000"/>
                  </a:schemeClr>
                </a:solidFill>
                <a:latin typeface="Calibri" pitchFamily="34" charset="0"/>
              </a:rPr>
              <a:t>Judicial ‘Cash for Kids’…</a:t>
            </a:r>
            <a:endParaRPr lang="en-US" sz="2400" b="1" dirty="0">
              <a:solidFill>
                <a:schemeClr val="accent2">
                  <a:lumMod val="50000"/>
                </a:schemeClr>
              </a:solidFill>
              <a:latin typeface="Calibri" pitchFamily="34" charset="0"/>
            </a:endParaRPr>
          </a:p>
        </p:txBody>
      </p:sp>
      <p:sp>
        <p:nvSpPr>
          <p:cNvPr id="2" name="TextBox 1"/>
          <p:cNvSpPr txBox="1"/>
          <p:nvPr/>
        </p:nvSpPr>
        <p:spPr>
          <a:xfrm>
            <a:off x="472440" y="267454"/>
            <a:ext cx="2788919" cy="646331"/>
          </a:xfrm>
          <a:prstGeom prst="rect">
            <a:avLst/>
          </a:prstGeom>
          <a:noFill/>
        </p:spPr>
        <p:txBody>
          <a:bodyPr wrap="square" rtlCol="0">
            <a:spAutoFit/>
          </a:bodyPr>
          <a:lstStyle/>
          <a:p>
            <a:r>
              <a:rPr lang="en-US" b="1" dirty="0" smtClean="0"/>
              <a:t>RESOLUTION #A011 REFORM AND ADVOCACY</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endParaRPr lang="en-US" dirty="0"/>
          </a:p>
        </p:txBody>
      </p:sp>
      <p:pic>
        <p:nvPicPr>
          <p:cNvPr id="4" name="yui_3_5_1_4_1431484186634_754" descr="http://www.suspensionstories.com/wp-content/uploads/2012/06/STPPgraphic.jpg"/>
          <p:cNvPicPr>
            <a:picLocks noGrp="1"/>
          </p:cNvPicPr>
          <p:nvPr>
            <p:ph idx="1"/>
          </p:nvPr>
        </p:nvPicPr>
        <p:blipFill>
          <a:blip r:embed="rId3" cstate="print"/>
          <a:srcRect/>
          <a:stretch>
            <a:fillRect/>
          </a:stretch>
        </p:blipFill>
        <p:spPr bwMode="auto">
          <a:xfrm>
            <a:off x="457200" y="457200"/>
            <a:ext cx="8459941" cy="5897563"/>
          </a:xfrm>
          <a:prstGeom prst="rect">
            <a:avLst/>
          </a:prstGeom>
          <a:noFill/>
          <a:ln w="9525">
            <a:noFill/>
            <a:miter lim="800000"/>
            <a:headEnd/>
            <a:tailEnd/>
          </a:ln>
        </p:spPr>
      </p:pic>
      <p:sp>
        <p:nvSpPr>
          <p:cNvPr id="3" name="TextBox 2"/>
          <p:cNvSpPr txBox="1"/>
          <p:nvPr/>
        </p:nvSpPr>
        <p:spPr>
          <a:xfrm>
            <a:off x="2057400" y="0"/>
            <a:ext cx="5029200" cy="369332"/>
          </a:xfrm>
          <a:prstGeom prst="rect">
            <a:avLst/>
          </a:prstGeom>
          <a:noFill/>
        </p:spPr>
        <p:txBody>
          <a:bodyPr wrap="square" rtlCol="0">
            <a:spAutoFit/>
          </a:bodyPr>
          <a:lstStyle/>
          <a:p>
            <a:r>
              <a:rPr lang="en-US" b="1" dirty="0" smtClean="0"/>
              <a:t>RESOLUTION #A011 REFORM AND ADVOCACY</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a:t>
            </a:r>
            <a:endParaRPr lang="en-US" dirty="0"/>
          </a:p>
        </p:txBody>
      </p:sp>
      <p:sp>
        <p:nvSpPr>
          <p:cNvPr id="3" name="Text Placeholder 2"/>
          <p:cNvSpPr>
            <a:spLocks noGrp="1"/>
          </p:cNvSpPr>
          <p:nvPr>
            <p:ph type="body" idx="1"/>
          </p:nvPr>
        </p:nvSpPr>
        <p:spPr/>
        <p:txBody>
          <a:bodyPr>
            <a:noAutofit/>
          </a:bodyPr>
          <a:lstStyle/>
          <a:p>
            <a:r>
              <a:rPr lang="en-US" sz="2000" dirty="0" smtClean="0"/>
              <a:t>“And  they </a:t>
            </a:r>
            <a:r>
              <a:rPr lang="en-US" sz="2000" dirty="0" err="1" smtClean="0"/>
              <a:t>raiz</a:t>
            </a:r>
            <a:r>
              <a:rPr lang="en-US" sz="2000" dirty="0" smtClean="0"/>
              <a:t> </a:t>
            </a:r>
            <a:r>
              <a:rPr lang="en-US" sz="2000" dirty="0" err="1" smtClean="0"/>
              <a:t>culuh</a:t>
            </a:r>
            <a:r>
              <a:rPr lang="en-US" sz="2000" dirty="0" smtClean="0"/>
              <a:t> like they </a:t>
            </a:r>
            <a:r>
              <a:rPr lang="en-US" sz="2000" dirty="0" err="1" smtClean="0"/>
              <a:t>raiz</a:t>
            </a:r>
            <a:r>
              <a:rPr lang="en-US" sz="2000" dirty="0" smtClean="0"/>
              <a:t> animal…” – Louisiana Creole</a:t>
            </a:r>
            <a:endParaRPr lang="en-US" sz="2000" dirty="0"/>
          </a:p>
        </p:txBody>
      </p:sp>
      <p:sp>
        <p:nvSpPr>
          <p:cNvPr id="5" name="Text Placeholder 4"/>
          <p:cNvSpPr>
            <a:spLocks noGrp="1"/>
          </p:cNvSpPr>
          <p:nvPr>
            <p:ph type="body" sz="quarter" idx="3"/>
          </p:nvPr>
        </p:nvSpPr>
        <p:spPr/>
        <p:txBody>
          <a:bodyPr/>
          <a:lstStyle/>
          <a:p>
            <a:pPr algn="ctr"/>
            <a:r>
              <a:rPr lang="en-US" dirty="0" smtClean="0"/>
              <a:t>Article 1 - Ohio Constitution</a:t>
            </a:r>
            <a:endParaRPr lang="en-US" dirty="0"/>
          </a:p>
        </p:txBody>
      </p:sp>
      <p:sp>
        <p:nvSpPr>
          <p:cNvPr id="6" name="Content Placeholder 5"/>
          <p:cNvSpPr>
            <a:spLocks noGrp="1"/>
          </p:cNvSpPr>
          <p:nvPr>
            <p:ph sz="quarter" idx="4"/>
          </p:nvPr>
        </p:nvSpPr>
        <p:spPr/>
        <p:txBody>
          <a:bodyPr/>
          <a:lstStyle/>
          <a:p>
            <a:r>
              <a:rPr lang="en-US" b="1" dirty="0" smtClean="0"/>
              <a:t>§ 06 Slavery and involuntary servitude (1851)</a:t>
            </a:r>
            <a:r>
              <a:rPr lang="en-US" dirty="0" smtClean="0"/>
              <a:t> </a:t>
            </a:r>
            <a:br>
              <a:rPr lang="en-US" dirty="0" smtClean="0"/>
            </a:br>
            <a:endParaRPr lang="en-US" dirty="0" smtClean="0"/>
          </a:p>
          <a:p>
            <a:r>
              <a:rPr lang="en-US" dirty="0" smtClean="0"/>
              <a:t>There shall be no slavery in this state; nor involuntary servitude, </a:t>
            </a:r>
            <a:r>
              <a:rPr lang="en-US" b="1" dirty="0" smtClean="0">
                <a:solidFill>
                  <a:srgbClr val="C00000"/>
                </a:solidFill>
              </a:rPr>
              <a:t>unless</a:t>
            </a:r>
            <a:r>
              <a:rPr lang="en-US" dirty="0" smtClean="0"/>
              <a:t> for the punishment of crime. </a:t>
            </a:r>
          </a:p>
          <a:p>
            <a:pPr>
              <a:buNone/>
            </a:pPr>
            <a:endParaRPr lang="en-US" dirty="0"/>
          </a:p>
        </p:txBody>
      </p:sp>
      <p:pic>
        <p:nvPicPr>
          <p:cNvPr id="7" name="yui_3_5_1_4_1431486718656_755" descr="http://media-cache-ec0.pinimg.com/736x/43/4b/a0/434ba058b4e19ec5b19b1eb70a85522b.jpg"/>
          <p:cNvPicPr>
            <a:picLocks noGrp="1"/>
          </p:cNvPicPr>
          <p:nvPr>
            <p:ph sz="half" idx="2"/>
          </p:nvPr>
        </p:nvPicPr>
        <p:blipFill>
          <a:blip r:embed="rId3" cstate="print"/>
          <a:srcRect/>
          <a:stretch>
            <a:fillRect/>
          </a:stretch>
        </p:blipFill>
        <p:spPr bwMode="auto">
          <a:xfrm>
            <a:off x="1219994" y="2245519"/>
            <a:ext cx="2514600" cy="3810000"/>
          </a:xfrm>
          <a:prstGeom prst="rect">
            <a:avLst/>
          </a:prstGeom>
          <a:noFill/>
          <a:ln w="9525">
            <a:noFill/>
            <a:miter lim="800000"/>
            <a:headEnd/>
            <a:tailEnd/>
          </a:ln>
        </p:spPr>
      </p:pic>
      <p:sp>
        <p:nvSpPr>
          <p:cNvPr id="8" name="TextBox 7"/>
          <p:cNvSpPr txBox="1"/>
          <p:nvPr/>
        </p:nvSpPr>
        <p:spPr>
          <a:xfrm>
            <a:off x="221775" y="454885"/>
            <a:ext cx="2255519" cy="369332"/>
          </a:xfrm>
          <a:prstGeom prst="rect">
            <a:avLst/>
          </a:prstGeom>
          <a:noFill/>
        </p:spPr>
        <p:txBody>
          <a:bodyPr wrap="square" rtlCol="0">
            <a:spAutoFit/>
          </a:bodyPr>
          <a:lstStyle/>
          <a:p>
            <a:r>
              <a:rPr lang="en-US" b="1" dirty="0" smtClean="0"/>
              <a:t>RESOLUTION #C019 </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914400"/>
          </a:xfrm>
        </p:spPr>
        <p:txBody>
          <a:bodyPr>
            <a:normAutofit fontScale="90000"/>
          </a:bodyPr>
          <a:lstStyle/>
          <a:p>
            <a:r>
              <a:rPr lang="en-US" sz="3200" b="0" dirty="0" smtClean="0">
                <a:solidFill>
                  <a:schemeClr val="tx1"/>
                </a:solidFill>
                <a:effectLst/>
                <a:latin typeface="Calibri" pitchFamily="34" charset="0"/>
              </a:rPr>
              <a:t/>
            </a:r>
            <a:br>
              <a:rPr lang="en-US" sz="3200" b="0" dirty="0" smtClean="0">
                <a:solidFill>
                  <a:schemeClr val="tx1"/>
                </a:solidFill>
                <a:effectLst/>
                <a:latin typeface="Calibri" pitchFamily="34" charset="0"/>
              </a:rPr>
            </a:br>
            <a:r>
              <a:rPr lang="en-US" sz="3200" b="0" dirty="0" smtClean="0">
                <a:solidFill>
                  <a:schemeClr val="tx1"/>
                </a:solidFill>
                <a:effectLst/>
                <a:latin typeface="Calibri" pitchFamily="34" charset="0"/>
              </a:rPr>
              <a:t>NAACP Changing History</a:t>
            </a:r>
            <a:br>
              <a:rPr lang="en-US" sz="3200" b="0" dirty="0" smtClean="0">
                <a:solidFill>
                  <a:schemeClr val="tx1"/>
                </a:solidFill>
                <a:effectLst/>
                <a:latin typeface="Calibri" pitchFamily="34" charset="0"/>
              </a:rPr>
            </a:br>
            <a:r>
              <a:rPr lang="en-US" sz="3200" b="0" dirty="0" smtClean="0">
                <a:solidFill>
                  <a:schemeClr val="tx1"/>
                </a:solidFill>
                <a:effectLst/>
                <a:latin typeface="Calibri" pitchFamily="34" charset="0"/>
              </a:rPr>
              <a:t> 1954 - 2016</a:t>
            </a:r>
            <a:endParaRPr lang="en-US" sz="3200" dirty="0"/>
          </a:p>
        </p:txBody>
      </p:sp>
      <p:pic>
        <p:nvPicPr>
          <p:cNvPr id="4" name="Content Placeholder 3" descr="thurgood marshall 1954"/>
          <p:cNvPicPr>
            <a:picLocks noGrp="1"/>
          </p:cNvPicPr>
          <p:nvPr>
            <p:ph idx="1"/>
          </p:nvPr>
        </p:nvPicPr>
        <p:blipFill>
          <a:blip r:embed="rId3" cstate="print"/>
          <a:srcRect/>
          <a:stretch>
            <a:fillRect/>
          </a:stretch>
        </p:blipFill>
        <p:spPr bwMode="auto">
          <a:xfrm>
            <a:off x="304800" y="2057400"/>
            <a:ext cx="8305800" cy="4343400"/>
          </a:xfrm>
          <a:prstGeom prst="rect">
            <a:avLst/>
          </a:prstGeom>
          <a:noFill/>
          <a:ln w="9525">
            <a:noFill/>
            <a:miter lim="800000"/>
            <a:headEnd/>
            <a:tailEnd/>
          </a:ln>
        </p:spPr>
      </p:pic>
      <p:sp>
        <p:nvSpPr>
          <p:cNvPr id="5" name="TextBox 4"/>
          <p:cNvSpPr txBox="1"/>
          <p:nvPr/>
        </p:nvSpPr>
        <p:spPr>
          <a:xfrm>
            <a:off x="533400" y="4648200"/>
            <a:ext cx="7543800" cy="1600438"/>
          </a:xfrm>
          <a:prstGeom prst="rect">
            <a:avLst/>
          </a:prstGeom>
          <a:noFill/>
        </p:spPr>
        <p:txBody>
          <a:bodyPr wrap="square" rtlCol="0">
            <a:spAutoFit/>
          </a:bodyPr>
          <a:lstStyle/>
          <a:p>
            <a:pPr algn="just"/>
            <a:r>
              <a:rPr lang="en-US" sz="2000" b="1" dirty="0" smtClean="0">
                <a:solidFill>
                  <a:schemeClr val="bg1"/>
                </a:solidFill>
                <a:latin typeface="Calibri" pitchFamily="34" charset="0"/>
              </a:rPr>
              <a:t>Lawyer Robert L. Carter and NAACP Legal Defense and Educational Fund Inc. attorneys that made up </a:t>
            </a:r>
            <a:r>
              <a:rPr lang="en-US" sz="2000" b="1" dirty="0" err="1" smtClean="0">
                <a:solidFill>
                  <a:schemeClr val="bg1"/>
                </a:solidFill>
                <a:latin typeface="Calibri" pitchFamily="34" charset="0"/>
              </a:rPr>
              <a:t>Thurgood</a:t>
            </a:r>
            <a:r>
              <a:rPr lang="en-US" sz="2000" b="1" dirty="0" smtClean="0">
                <a:solidFill>
                  <a:schemeClr val="bg1"/>
                </a:solidFill>
                <a:latin typeface="Calibri" pitchFamily="34" charset="0"/>
              </a:rPr>
              <a:t> Marshall's defense team in 1954. Left to right: Louis L. Redding; Robert L. Carter; Oliver W. Hill; Thurgood Marshall and Spotswood W. Robinson III.</a:t>
            </a:r>
          </a:p>
          <a:p>
            <a:endParaRPr lang="en-US" dirty="0"/>
          </a:p>
        </p:txBody>
      </p:sp>
      <p:sp>
        <p:nvSpPr>
          <p:cNvPr id="6" name="TextBox 5"/>
          <p:cNvSpPr txBox="1"/>
          <p:nvPr/>
        </p:nvSpPr>
        <p:spPr>
          <a:xfrm>
            <a:off x="914400" y="609600"/>
            <a:ext cx="3733800" cy="677108"/>
          </a:xfrm>
          <a:prstGeom prst="rect">
            <a:avLst/>
          </a:prstGeom>
          <a:noFill/>
        </p:spPr>
        <p:txBody>
          <a:bodyPr wrap="square" rtlCol="0">
            <a:spAutoFit/>
          </a:bodyPr>
          <a:lstStyle/>
          <a:p>
            <a:r>
              <a:rPr lang="en-US" b="1" dirty="0" smtClean="0">
                <a:solidFill>
                  <a:schemeClr val="accent1">
                    <a:lumMod val="75000"/>
                  </a:schemeClr>
                </a:solidFill>
                <a:latin typeface="Calibri" pitchFamily="34" charset="0"/>
              </a:rPr>
              <a:t>Change Agents:</a:t>
            </a:r>
          </a:p>
          <a:p>
            <a:r>
              <a:rPr lang="en-US" sz="2000" b="1" dirty="0" smtClean="0">
                <a:solidFill>
                  <a:schemeClr val="accent1">
                    <a:lumMod val="75000"/>
                  </a:schemeClr>
                </a:solidFill>
                <a:latin typeface="Calibri" pitchFamily="34" charset="0"/>
              </a:rPr>
              <a:t>Builders of Capacity for Change</a:t>
            </a:r>
            <a:endParaRPr lang="en-US" sz="2000" b="1" dirty="0">
              <a:solidFill>
                <a:schemeClr val="accent1">
                  <a:lumMod val="75000"/>
                </a:schemeClr>
              </a:solidFill>
              <a:latin typeface="Calibri" pitchFamily="34" charset="0"/>
            </a:endParaRPr>
          </a:p>
        </p:txBody>
      </p:sp>
      <p:sp>
        <p:nvSpPr>
          <p:cNvPr id="7" name="TextBox 6"/>
          <p:cNvSpPr txBox="1"/>
          <p:nvPr/>
        </p:nvSpPr>
        <p:spPr>
          <a:xfrm>
            <a:off x="1219200" y="5943600"/>
            <a:ext cx="7239000" cy="246221"/>
          </a:xfrm>
          <a:prstGeom prst="rect">
            <a:avLst/>
          </a:prstGeom>
          <a:noFill/>
        </p:spPr>
        <p:txBody>
          <a:bodyPr wrap="square" rtlCol="0">
            <a:spAutoFit/>
          </a:bodyPr>
          <a:lstStyle/>
          <a:p>
            <a:pPr lvl="0" fontAlgn="base">
              <a:spcBef>
                <a:spcPct val="0"/>
              </a:spcBef>
              <a:spcAft>
                <a:spcPct val="0"/>
              </a:spcAft>
            </a:pPr>
            <a:r>
              <a:rPr lang="en-US" sz="1000" b="1" dirty="0" smtClean="0">
                <a:latin typeface="Calibri" pitchFamily="34" charset="0"/>
                <a:ea typeface="Times New Roman" pitchFamily="18" charset="0"/>
                <a:cs typeface="Times New Roman" pitchFamily="18" charset="0"/>
              </a:rPr>
              <a:t>NAACP Legal Defense Fund: Defend, Educate, Empower </a:t>
            </a:r>
            <a:r>
              <a:rPr lang="en-US" sz="1000" b="1" dirty="0" smtClean="0">
                <a:solidFill>
                  <a:srgbClr val="0000FF"/>
                </a:solidFill>
                <a:latin typeface="Calibri" pitchFamily="34" charset="0"/>
                <a:ea typeface="Times New Roman" pitchFamily="18" charset="0"/>
                <a:cs typeface="Times New Roman" pitchFamily="18" charset="0"/>
                <a:hlinkClick r:id="rId4"/>
              </a:rPr>
              <a:t>www.naacpldf.org</a:t>
            </a:r>
            <a:r>
              <a:rPr lang="en-US" sz="1000" b="1" dirty="0" smtClean="0">
                <a:latin typeface="Calibri"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752600"/>
          </a:xfrm>
        </p:spPr>
        <p:txBody>
          <a:bodyPr>
            <a:normAutofit fontScale="90000"/>
          </a:bodyPr>
          <a:lstStyle/>
          <a:p>
            <a:r>
              <a:rPr lang="en-US" dirty="0" smtClean="0"/>
              <a:t>Amending Legal Flaws: The Thirteenth Amendment and </a:t>
            </a:r>
            <a:br>
              <a:rPr lang="en-US" dirty="0" smtClean="0"/>
            </a:br>
            <a:r>
              <a:rPr lang="en-US" dirty="0" smtClean="0"/>
              <a:t>Mass Incarceration</a:t>
            </a:r>
            <a:endParaRPr lang="en-US" dirty="0"/>
          </a:p>
        </p:txBody>
      </p:sp>
      <p:sp>
        <p:nvSpPr>
          <p:cNvPr id="3" name="Subtitle 2"/>
          <p:cNvSpPr>
            <a:spLocks noGrp="1"/>
          </p:cNvSpPr>
          <p:nvPr>
            <p:ph type="subTitle" idx="1"/>
          </p:nvPr>
        </p:nvSpPr>
        <p:spPr>
          <a:xfrm>
            <a:off x="1371600" y="3429000"/>
            <a:ext cx="6400800" cy="2590800"/>
          </a:xfrm>
        </p:spPr>
        <p:txBody>
          <a:bodyPr>
            <a:normAutofit fontScale="62500" lnSpcReduction="20000"/>
          </a:bodyPr>
          <a:lstStyle/>
          <a:p>
            <a:pPr algn="r"/>
            <a:r>
              <a:rPr lang="en-US" b="1" dirty="0" smtClean="0">
                <a:solidFill>
                  <a:schemeClr val="accent3">
                    <a:lumMod val="50000"/>
                  </a:schemeClr>
                </a:solidFill>
                <a:latin typeface="Calibri" panose="020F0502020204030204" pitchFamily="34" charset="0"/>
              </a:rPr>
              <a:t>Merelyn B. Bates-Mims, PhD, Presenter</a:t>
            </a:r>
          </a:p>
          <a:p>
            <a:pPr algn="r"/>
            <a:r>
              <a:rPr lang="en-US" b="1" dirty="0" smtClean="0">
                <a:solidFill>
                  <a:schemeClr val="accent3">
                    <a:lumMod val="50000"/>
                  </a:schemeClr>
                </a:solidFill>
                <a:latin typeface="Calibri" panose="020F0502020204030204" pitchFamily="34" charset="0"/>
              </a:rPr>
              <a:t>The Organization on Procedural Justice(OPJ)</a:t>
            </a:r>
          </a:p>
          <a:p>
            <a:pPr algn="r"/>
            <a:r>
              <a:rPr lang="en-US" b="1" dirty="0" smtClean="0">
                <a:solidFill>
                  <a:schemeClr val="accent3">
                    <a:lumMod val="50000"/>
                  </a:schemeClr>
                </a:solidFill>
                <a:latin typeface="Calibri" panose="020F0502020204030204" pitchFamily="34" charset="0"/>
              </a:rPr>
              <a:t>Diocese of Southern Ohio and The Episcopal </a:t>
            </a:r>
            <a:r>
              <a:rPr lang="en-US" b="1" dirty="0" smtClean="0">
                <a:solidFill>
                  <a:schemeClr val="accent3">
                    <a:lumMod val="50000"/>
                  </a:schemeClr>
                </a:solidFill>
                <a:latin typeface="Calibri" panose="020F0502020204030204" pitchFamily="34" charset="0"/>
              </a:rPr>
              <a:t>Church USA</a:t>
            </a:r>
            <a:endParaRPr lang="en-US" b="1" dirty="0" smtClean="0">
              <a:solidFill>
                <a:schemeClr val="accent3">
                  <a:lumMod val="50000"/>
                </a:schemeClr>
              </a:solidFill>
              <a:latin typeface="Calibri" panose="020F0502020204030204" pitchFamily="34" charset="0"/>
            </a:endParaRPr>
          </a:p>
          <a:p>
            <a:pPr algn="r"/>
            <a:r>
              <a:rPr lang="en-US" b="1" dirty="0" smtClean="0">
                <a:solidFill>
                  <a:schemeClr val="accent3">
                    <a:lumMod val="50000"/>
                  </a:schemeClr>
                </a:solidFill>
                <a:latin typeface="Calibri" panose="020F0502020204030204" pitchFamily="34" charset="0"/>
              </a:rPr>
              <a:t>June 3-4, 2016 BUSINESS MEETING</a:t>
            </a:r>
          </a:p>
          <a:p>
            <a:pPr algn="r"/>
            <a:r>
              <a:rPr lang="en-US" b="1" dirty="0" smtClean="0">
                <a:solidFill>
                  <a:schemeClr val="accent3">
                    <a:lumMod val="50000"/>
                  </a:schemeClr>
                </a:solidFill>
                <a:latin typeface="Calibri" panose="020F0502020204030204" pitchFamily="34" charset="0"/>
              </a:rPr>
              <a:t>The University of the District of Columbia </a:t>
            </a:r>
          </a:p>
          <a:p>
            <a:pPr algn="r"/>
            <a:r>
              <a:rPr lang="en-US" b="1" dirty="0" smtClean="0">
                <a:solidFill>
                  <a:schemeClr val="accent3">
                    <a:lumMod val="50000"/>
                  </a:schemeClr>
                </a:solidFill>
                <a:latin typeface="Calibri" panose="020F0502020204030204" pitchFamily="34" charset="0"/>
              </a:rPr>
              <a:t>David A. Clarke School of Law</a:t>
            </a:r>
          </a:p>
          <a:p>
            <a:pPr algn="r"/>
            <a:r>
              <a:rPr lang="en-US" i="1" dirty="0"/>
              <a:t>All rights </a:t>
            </a:r>
            <a:r>
              <a:rPr lang="en-US" i="1" dirty="0" smtClean="0"/>
              <a:t>reserved</a:t>
            </a:r>
            <a:r>
              <a:rPr lang="en-US" dirty="0"/>
              <a:t> </a:t>
            </a:r>
            <a:endParaRPr lang="en-US" dirty="0" smtClean="0"/>
          </a:p>
          <a:p>
            <a:pPr algn="r"/>
            <a:r>
              <a:rPr lang="en-US" b="1" dirty="0" smtClean="0"/>
              <a:t>Fair </a:t>
            </a:r>
            <a:r>
              <a:rPr lang="en-US" b="1" dirty="0"/>
              <a:t>Use Title U.S.C. Section </a:t>
            </a:r>
            <a:r>
              <a:rPr lang="en-US" b="1" dirty="0" smtClean="0"/>
              <a:t>107</a:t>
            </a:r>
            <a:r>
              <a:rPr lang="en-US" b="1" dirty="0" smtClean="0">
                <a:solidFill>
                  <a:schemeClr val="accent3">
                    <a:lumMod val="50000"/>
                  </a:schemeClr>
                </a:solidFill>
                <a:latin typeface="Calibri" panose="020F0502020204030204" pitchFamily="34" charset="0"/>
              </a:rPr>
              <a:t>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2700" dirty="0" smtClean="0"/>
              <a:t>2016</a:t>
            </a:r>
            <a:r>
              <a:rPr lang="en-US" sz="3200" dirty="0" smtClean="0"/>
              <a:t> </a:t>
            </a:r>
            <a:br>
              <a:rPr lang="en-US" sz="3200" dirty="0" smtClean="0"/>
            </a:br>
            <a:r>
              <a:rPr lang="en-US" sz="3200" dirty="0" smtClean="0"/>
              <a:t>Who will join the legal battle against 13</a:t>
            </a:r>
            <a:r>
              <a:rPr lang="en-US" sz="3200" baseline="30000" dirty="0" smtClean="0"/>
              <a:t>th</a:t>
            </a:r>
            <a:r>
              <a:rPr lang="en-US" sz="3200" dirty="0" smtClean="0"/>
              <a:t> Amendment mass incarceration?</a:t>
            </a:r>
            <a:endParaRPr lang="en-US" sz="3200" dirty="0"/>
          </a:p>
        </p:txBody>
      </p:sp>
      <p:pic>
        <p:nvPicPr>
          <p:cNvPr id="4" name="Content Placeholder 3" descr="C:\Users\Merelyn\AppData\Local\Temp\GROUP PHOTO - OPJ MTJ15112_073 (2).jpg"/>
          <p:cNvPicPr>
            <a:picLocks noGrp="1"/>
          </p:cNvPicPr>
          <p:nvPr>
            <p:ph idx="1"/>
          </p:nvPr>
        </p:nvPicPr>
        <p:blipFill>
          <a:blip r:embed="rId3" cstate="print"/>
          <a:srcRect/>
          <a:stretch>
            <a:fillRect/>
          </a:stretch>
        </p:blipFill>
        <p:spPr bwMode="auto">
          <a:xfrm>
            <a:off x="533400" y="1447800"/>
            <a:ext cx="7924800" cy="5029200"/>
          </a:xfrm>
          <a:prstGeom prst="rect">
            <a:avLst/>
          </a:prstGeom>
          <a:noFill/>
          <a:ln w="9525">
            <a:noFill/>
            <a:miter lim="800000"/>
            <a:headEnd/>
            <a:tailEnd/>
          </a:ln>
        </p:spPr>
      </p:pic>
      <p:sp>
        <p:nvSpPr>
          <p:cNvPr id="5" name="Rectangle 4"/>
          <p:cNvSpPr/>
          <p:nvPr/>
        </p:nvSpPr>
        <p:spPr>
          <a:xfrm>
            <a:off x="2362200" y="4114800"/>
            <a:ext cx="4800600" cy="1938992"/>
          </a:xfrm>
          <a:prstGeom prst="rect">
            <a:avLst/>
          </a:prstGeom>
        </p:spPr>
        <p:txBody>
          <a:bodyPr wrap="square">
            <a:spAutoFit/>
          </a:bodyPr>
          <a:lstStyle/>
          <a:p>
            <a:r>
              <a:rPr lang="en-US" sz="2000" b="1" dirty="0" smtClean="0">
                <a:solidFill>
                  <a:schemeClr val="bg1"/>
                </a:solidFill>
              </a:rPr>
              <a:t>The Organization on Procedural Justice (OPJ) commissioned by the Bishop of the Diocese of Southern Ohio, The Rt. Rev. Thomas E. Breidenthal.-March 28, 2015 Inaugural Meeting Howard University School of Law.</a:t>
            </a:r>
            <a:endParaRPr lang="en-US" sz="2000" b="1" dirty="0">
              <a:solidFill>
                <a:schemeClr val="bg1"/>
              </a:solidFill>
            </a:endParaRPr>
          </a:p>
        </p:txBody>
      </p:sp>
      <p:sp>
        <p:nvSpPr>
          <p:cNvPr id="3074" name="Rectangle 2"/>
          <p:cNvSpPr>
            <a:spLocks noChangeArrowheads="1"/>
          </p:cNvSpPr>
          <p:nvPr/>
        </p:nvSpPr>
        <p:spPr bwMode="auto">
          <a:xfrm>
            <a:off x="2362200" y="1531293"/>
            <a:ext cx="2667000" cy="56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Calibri" pitchFamily="34" charset="0"/>
                <a:cs typeface="Times New Roman" pitchFamily="18" charset="0"/>
              </a:rPr>
              <a:t>Change Agents:</a:t>
            </a:r>
            <a:endParaRPr kumimoji="0" lang="en-US"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ea typeface="Calibri" pitchFamily="34" charset="0"/>
                <a:cs typeface="Times New Roman" pitchFamily="18" charset="0"/>
              </a:rPr>
              <a:t>Builders of Capacity for Change</a:t>
            </a: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smtClean="0"/>
              <a:t>New Language:</a:t>
            </a:r>
            <a:br>
              <a:rPr lang="en-US" dirty="0" smtClean="0"/>
            </a:br>
            <a:r>
              <a:rPr lang="en-US" dirty="0" smtClean="0"/>
              <a:t>Removing the Loophole</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a:p>
          <a:p>
            <a:pPr algn="just">
              <a:buNone/>
            </a:pPr>
            <a:r>
              <a:rPr lang="en-US" dirty="0" smtClean="0"/>
              <a:t>	“</a:t>
            </a:r>
            <a:r>
              <a:rPr lang="en-US" dirty="0"/>
              <a:t>All persons are equal under the law, so NO person SHALL be held neither as a slave nor as an unpaid laborer within the country, its territories or possessions.”</a:t>
            </a:r>
          </a:p>
          <a:p>
            <a:pPr>
              <a:buNone/>
            </a:pPr>
            <a:r>
              <a:rPr lang="en-US" sz="2400" dirty="0" smtClean="0"/>
              <a:t>				-The Organization on Procedural Justice</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HP_Administrator\Local Settings\Temporary Internet Files\Content.IE5\3YPG7PKZ\MP900423109[1].jpg"/>
          <p:cNvPicPr>
            <a:picLocks noGrp="1"/>
          </p:cNvPicPr>
          <p:nvPr>
            <p:ph idx="1"/>
          </p:nvPr>
        </p:nvPicPr>
        <p:blipFill>
          <a:blip r:embed="rId3" cstate="print"/>
          <a:srcRect/>
          <a:stretch>
            <a:fillRect/>
          </a:stretch>
        </p:blipFill>
        <p:spPr bwMode="auto">
          <a:xfrm>
            <a:off x="3581400" y="1143000"/>
            <a:ext cx="1494075" cy="18288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                            </a:t>
            </a:r>
            <a:r>
              <a:rPr lang="en-US" b="0" dirty="0" smtClean="0">
                <a:effectLst/>
              </a:rPr>
              <a:t>Safety?</a:t>
            </a:r>
            <a:endParaRPr lang="en-US" b="0" dirty="0">
              <a:effectLst/>
            </a:endParaRPr>
          </a:p>
        </p:txBody>
      </p:sp>
      <p:pic>
        <p:nvPicPr>
          <p:cNvPr id="5" name="Picture 4" descr="C:\Documents and Settings\HP_Administrator\Local Settings\Temporary Internet Files\Content.IE5\3YPG7PKZ\MP900423035[1].jpg"/>
          <p:cNvPicPr/>
          <p:nvPr/>
        </p:nvPicPr>
        <p:blipFill>
          <a:blip r:embed="rId4" cstate="print"/>
          <a:srcRect/>
          <a:stretch>
            <a:fillRect/>
          </a:stretch>
        </p:blipFill>
        <p:spPr bwMode="auto">
          <a:xfrm>
            <a:off x="3124200" y="3200400"/>
            <a:ext cx="1114425" cy="1676401"/>
          </a:xfrm>
          <a:prstGeom prst="rect">
            <a:avLst/>
          </a:prstGeom>
          <a:noFill/>
          <a:ln w="9525">
            <a:noFill/>
            <a:miter lim="800000"/>
            <a:headEnd/>
            <a:tailEnd/>
          </a:ln>
        </p:spPr>
      </p:pic>
      <p:pic>
        <p:nvPicPr>
          <p:cNvPr id="6" name="Picture 5" descr="C:\Documents and Settings\HP_Administrator\Local Settings\Temporary Internet Files\Content.IE5\OJ8Z636F\MP900407461[1].jpg"/>
          <p:cNvPicPr/>
          <p:nvPr/>
        </p:nvPicPr>
        <p:blipFill>
          <a:blip r:embed="rId5" cstate="print"/>
          <a:srcRect/>
          <a:stretch>
            <a:fillRect/>
          </a:stretch>
        </p:blipFill>
        <p:spPr bwMode="auto">
          <a:xfrm>
            <a:off x="1143000" y="1752600"/>
            <a:ext cx="1476375" cy="1752600"/>
          </a:xfrm>
          <a:prstGeom prst="rect">
            <a:avLst/>
          </a:prstGeom>
          <a:noFill/>
          <a:ln w="9525">
            <a:noFill/>
            <a:miter lim="800000"/>
            <a:headEnd/>
            <a:tailEnd/>
          </a:ln>
        </p:spPr>
      </p:pic>
      <p:pic>
        <p:nvPicPr>
          <p:cNvPr id="7" name="Picture 6" descr="C:\Documents and Settings\HP_Administrator\Local Settings\Temporary Internet Files\Content.IE5\O1UZS5EN\MP900423034[1].jpg"/>
          <p:cNvPicPr/>
          <p:nvPr/>
        </p:nvPicPr>
        <p:blipFill>
          <a:blip r:embed="rId6" cstate="print"/>
          <a:srcRect/>
          <a:stretch>
            <a:fillRect/>
          </a:stretch>
        </p:blipFill>
        <p:spPr bwMode="auto">
          <a:xfrm>
            <a:off x="1828800" y="3200400"/>
            <a:ext cx="1304925" cy="1676400"/>
          </a:xfrm>
          <a:prstGeom prst="rect">
            <a:avLst/>
          </a:prstGeom>
          <a:noFill/>
          <a:ln w="9525">
            <a:noFill/>
            <a:miter lim="800000"/>
            <a:headEnd/>
            <a:tailEnd/>
          </a:ln>
        </p:spPr>
      </p:pic>
      <p:pic>
        <p:nvPicPr>
          <p:cNvPr id="12" name="Picture 11" descr="C:\Documents and Settings\HP_Administrator\My Documents\My Pictures\image.5.jpg"/>
          <p:cNvPicPr/>
          <p:nvPr/>
        </p:nvPicPr>
        <p:blipFill>
          <a:blip r:embed="rId7" cstate="print"/>
          <a:srcRect/>
          <a:stretch>
            <a:fillRect/>
          </a:stretch>
        </p:blipFill>
        <p:spPr bwMode="auto">
          <a:xfrm>
            <a:off x="4114800" y="1828800"/>
            <a:ext cx="2286000" cy="3048000"/>
          </a:xfrm>
          <a:prstGeom prst="rect">
            <a:avLst/>
          </a:prstGeom>
          <a:noFill/>
          <a:ln w="9525">
            <a:noFill/>
            <a:miter lim="800000"/>
            <a:headEnd/>
            <a:tailEnd/>
          </a:ln>
        </p:spPr>
      </p:pic>
      <p:pic>
        <p:nvPicPr>
          <p:cNvPr id="14" name="Picture 13" descr="C:\Documents and Settings\HP_Administrator\My Documents\My Pictures\Bates - Richard Brandon plaid shirt].JPG"/>
          <p:cNvPicPr/>
          <p:nvPr/>
        </p:nvPicPr>
        <p:blipFill>
          <a:blip r:embed="rId8" cstate="print"/>
          <a:srcRect/>
          <a:stretch>
            <a:fillRect/>
          </a:stretch>
        </p:blipFill>
        <p:spPr bwMode="auto">
          <a:xfrm>
            <a:off x="6400800" y="533400"/>
            <a:ext cx="2286000" cy="3352800"/>
          </a:xfrm>
          <a:prstGeom prst="rect">
            <a:avLst/>
          </a:prstGeom>
          <a:noFill/>
          <a:ln w="9525">
            <a:noFill/>
            <a:miter lim="800000"/>
            <a:headEnd/>
            <a:tailEnd/>
          </a:ln>
        </p:spPr>
      </p:pic>
      <p:pic>
        <p:nvPicPr>
          <p:cNvPr id="15" name="Picture 14" descr="Intricately dressed little ones await signal to perform."/>
          <p:cNvPicPr/>
          <p:nvPr/>
        </p:nvPicPr>
        <p:blipFill>
          <a:blip r:embed="rId9" cstate="print"/>
          <a:srcRect/>
          <a:stretch>
            <a:fillRect/>
          </a:stretch>
        </p:blipFill>
        <p:spPr bwMode="auto">
          <a:xfrm>
            <a:off x="152400" y="2971800"/>
            <a:ext cx="1828800" cy="3352800"/>
          </a:xfrm>
          <a:prstGeom prst="rect">
            <a:avLst/>
          </a:prstGeom>
          <a:noFill/>
          <a:ln w="9525">
            <a:noFill/>
            <a:miter lim="800000"/>
            <a:headEnd/>
            <a:tailEnd/>
          </a:ln>
        </p:spPr>
      </p:pic>
      <p:pic>
        <p:nvPicPr>
          <p:cNvPr id="1027" name="Picture 3" descr="C:\Documents and Settings\HP_Administrator\Local Settings\Temporary Internet Files\Content.IE5\OJ8Z636F\MP900398979[1].jpg"/>
          <p:cNvPicPr>
            <a:picLocks noChangeAspect="1" noChangeArrowheads="1"/>
          </p:cNvPicPr>
          <p:nvPr/>
        </p:nvPicPr>
        <p:blipFill>
          <a:blip r:embed="rId10" cstate="print"/>
          <a:srcRect/>
          <a:stretch>
            <a:fillRect/>
          </a:stretch>
        </p:blipFill>
        <p:spPr bwMode="auto">
          <a:xfrm>
            <a:off x="1981200" y="4876800"/>
            <a:ext cx="3276600" cy="1600200"/>
          </a:xfrm>
          <a:prstGeom prst="rect">
            <a:avLst/>
          </a:prstGeom>
          <a:noFill/>
        </p:spPr>
      </p:pic>
      <p:pic>
        <p:nvPicPr>
          <p:cNvPr id="1029" name="Picture 5" descr="C:\Documents and Settings\HP_Administrator\Local Settings\Temporary Internet Files\Content.IE5\3YPG7PKZ\MP900407460[1].jpg"/>
          <p:cNvPicPr>
            <a:picLocks noChangeAspect="1" noChangeArrowheads="1"/>
          </p:cNvPicPr>
          <p:nvPr/>
        </p:nvPicPr>
        <p:blipFill>
          <a:blip r:embed="rId11" cstate="print"/>
          <a:srcRect/>
          <a:stretch>
            <a:fillRect/>
          </a:stretch>
        </p:blipFill>
        <p:spPr bwMode="auto">
          <a:xfrm>
            <a:off x="0" y="1752600"/>
            <a:ext cx="1219200" cy="1371599"/>
          </a:xfrm>
          <a:prstGeom prst="rect">
            <a:avLst/>
          </a:prstGeom>
          <a:noFill/>
        </p:spPr>
      </p:pic>
      <p:pic>
        <p:nvPicPr>
          <p:cNvPr id="21" name="Picture 20" descr="C:\Documents and Settings\HP_Administrator\Local Settings\Temporary Internet Files\Content.IE5\3YPG7PKZ\MP900407287[1].jpg"/>
          <p:cNvPicPr/>
          <p:nvPr/>
        </p:nvPicPr>
        <p:blipFill>
          <a:blip r:embed="rId12" cstate="print"/>
          <a:srcRect/>
          <a:stretch>
            <a:fillRect/>
          </a:stretch>
        </p:blipFill>
        <p:spPr bwMode="auto">
          <a:xfrm>
            <a:off x="3657600" y="1905000"/>
            <a:ext cx="1066800" cy="914400"/>
          </a:xfrm>
          <a:prstGeom prst="rect">
            <a:avLst/>
          </a:prstGeom>
          <a:noFill/>
          <a:ln w="9525">
            <a:noFill/>
            <a:miter lim="800000"/>
            <a:headEnd/>
            <a:tailEnd/>
          </a:ln>
        </p:spPr>
      </p:pic>
      <p:pic>
        <p:nvPicPr>
          <p:cNvPr id="18" name="Picture 17" descr="Young girl from north of Sudan"/>
          <p:cNvPicPr/>
          <p:nvPr/>
        </p:nvPicPr>
        <p:blipFill>
          <a:blip r:embed="rId13" cstate="print"/>
          <a:srcRect/>
          <a:stretch>
            <a:fillRect/>
          </a:stretch>
        </p:blipFill>
        <p:spPr bwMode="auto">
          <a:xfrm>
            <a:off x="2286000" y="457200"/>
            <a:ext cx="1676400" cy="2743200"/>
          </a:xfrm>
          <a:prstGeom prst="rect">
            <a:avLst/>
          </a:prstGeom>
          <a:noFill/>
          <a:ln w="9525">
            <a:noFill/>
            <a:miter lim="800000"/>
            <a:headEnd/>
            <a:tailEnd/>
          </a:ln>
        </p:spPr>
      </p:pic>
      <p:pic>
        <p:nvPicPr>
          <p:cNvPr id="23" name="Picture 22" descr="J:\2nd pic\2nd pic-0001.jpg"/>
          <p:cNvPicPr/>
          <p:nvPr/>
        </p:nvPicPr>
        <p:blipFill>
          <a:blip r:embed="rId14" cstate="print"/>
          <a:srcRect/>
          <a:stretch>
            <a:fillRect/>
          </a:stretch>
        </p:blipFill>
        <p:spPr bwMode="auto">
          <a:xfrm rot="16200000">
            <a:off x="6210299" y="3695700"/>
            <a:ext cx="2667003" cy="2438402"/>
          </a:xfrm>
          <a:prstGeom prst="rect">
            <a:avLst/>
          </a:prstGeom>
          <a:noFill/>
          <a:ln w="9525">
            <a:noFill/>
            <a:miter lim="800000"/>
            <a:headEnd/>
            <a:tailEnd/>
          </a:ln>
        </p:spPr>
      </p:pic>
      <p:pic>
        <p:nvPicPr>
          <p:cNvPr id="24" name="Picture 23" descr="C:\Documents and Settings\HP_Administrator\Local Settings\Temporary Internet Files\Content.IE5\3YPG7PKZ\MC900437581[1].wmf"/>
          <p:cNvPicPr/>
          <p:nvPr/>
        </p:nvPicPr>
        <p:blipFill>
          <a:blip r:embed="rId15" cstate="print"/>
          <a:srcRect/>
          <a:stretch>
            <a:fillRect/>
          </a:stretch>
        </p:blipFill>
        <p:spPr bwMode="auto">
          <a:xfrm>
            <a:off x="7772400" y="2590800"/>
            <a:ext cx="1857375" cy="1876425"/>
          </a:xfrm>
          <a:prstGeom prst="rect">
            <a:avLst/>
          </a:prstGeom>
          <a:noFill/>
          <a:ln w="9525">
            <a:noFill/>
            <a:miter lim="800000"/>
            <a:headEnd/>
            <a:tailEnd/>
          </a:ln>
        </p:spPr>
      </p:pic>
      <p:pic>
        <p:nvPicPr>
          <p:cNvPr id="25" name="Picture 24" descr="C:\Documents and Settings\HP_Administrator\Local Settings\Temporary Internet Files\Content.IE5\O1UZS5EN\MP900407258[1].jpg"/>
          <p:cNvPicPr/>
          <p:nvPr/>
        </p:nvPicPr>
        <p:blipFill>
          <a:blip r:embed="rId16" cstate="print"/>
          <a:srcRect/>
          <a:stretch>
            <a:fillRect/>
          </a:stretch>
        </p:blipFill>
        <p:spPr bwMode="auto">
          <a:xfrm>
            <a:off x="0" y="609600"/>
            <a:ext cx="1219200" cy="1143000"/>
          </a:xfrm>
          <a:prstGeom prst="rect">
            <a:avLst/>
          </a:prstGeom>
          <a:noFill/>
          <a:ln w="9525">
            <a:noFill/>
            <a:miter lim="800000"/>
            <a:headEnd/>
            <a:tailEnd/>
          </a:ln>
        </p:spPr>
      </p:pic>
      <p:pic>
        <p:nvPicPr>
          <p:cNvPr id="26" name="Picture 6" descr="C:\Documents and Settings\HP_Administrator\Local Settings\Temporary Internet Files\Content.IE5\H923G5Y7\MP900398991[1].jpg"/>
          <p:cNvPicPr>
            <a:picLocks noChangeAspect="1" noChangeArrowheads="1"/>
          </p:cNvPicPr>
          <p:nvPr/>
        </p:nvPicPr>
        <p:blipFill>
          <a:blip r:embed="rId17" cstate="print"/>
          <a:srcRect/>
          <a:stretch>
            <a:fillRect/>
          </a:stretch>
        </p:blipFill>
        <p:spPr bwMode="auto">
          <a:xfrm>
            <a:off x="5181600" y="4876800"/>
            <a:ext cx="1219200" cy="1600200"/>
          </a:xfrm>
          <a:prstGeom prst="rect">
            <a:avLst/>
          </a:prstGeom>
          <a:noFill/>
        </p:spPr>
      </p:pic>
      <p:pic>
        <p:nvPicPr>
          <p:cNvPr id="27" name="Picture 26" descr="C:\Program Files\Microsoft Office\MEDIA\CAGCAT10\j0281904.wmf"/>
          <p:cNvPicPr/>
          <p:nvPr/>
        </p:nvPicPr>
        <p:blipFill>
          <a:blip r:embed="rId18" cstate="print"/>
          <a:srcRect/>
          <a:stretch>
            <a:fillRect/>
          </a:stretch>
        </p:blipFill>
        <p:spPr bwMode="auto">
          <a:xfrm>
            <a:off x="533400" y="914400"/>
            <a:ext cx="1143000" cy="838200"/>
          </a:xfrm>
          <a:prstGeom prst="rect">
            <a:avLst/>
          </a:prstGeom>
          <a:noFill/>
          <a:ln w="9525">
            <a:noFill/>
            <a:miter lim="800000"/>
            <a:headEnd/>
            <a:tailEnd/>
          </a:ln>
        </p:spPr>
      </p:pic>
      <p:pic>
        <p:nvPicPr>
          <p:cNvPr id="19" name="Picture 3" descr="C:\Documents and Settings\HP_Administrator\Local Settings\Temporary Internet Files\Content.IE5\OJ8Z636F\MP900398979[1].jpg"/>
          <p:cNvPicPr>
            <a:picLocks noChangeAspect="1" noChangeArrowheads="1"/>
          </p:cNvPicPr>
          <p:nvPr/>
        </p:nvPicPr>
        <p:blipFill>
          <a:blip r:embed="rId10" cstate="print"/>
          <a:srcRect/>
          <a:stretch>
            <a:fillRect/>
          </a:stretch>
        </p:blipFill>
        <p:spPr bwMode="auto">
          <a:xfrm>
            <a:off x="2133600" y="5029200"/>
            <a:ext cx="3276600"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 as punishment for crime…”</a:t>
            </a:r>
            <a:br>
              <a:rPr lang="en-US" dirty="0" smtClean="0"/>
            </a:br>
            <a:r>
              <a:rPr lang="en-US" dirty="0" smtClean="0"/>
              <a:t>From Private to Public Slave Owners</a:t>
            </a:r>
            <a:endParaRPr lang="en-US" dirty="0"/>
          </a:p>
        </p:txBody>
      </p:sp>
      <p:pic>
        <p:nvPicPr>
          <p:cNvPr id="4" name="Content Placeholder 3" descr="http://static.ddmcdn.com/gif/profiling-6.jpg"/>
          <p:cNvPicPr>
            <a:picLocks noGrp="1"/>
          </p:cNvPicPr>
          <p:nvPr>
            <p:ph idx="1"/>
          </p:nvPr>
        </p:nvPicPr>
        <p:blipFill>
          <a:blip r:embed="rId3" cstate="print"/>
          <a:srcRect/>
          <a:stretch>
            <a:fillRect/>
          </a:stretch>
        </p:blipFill>
        <p:spPr bwMode="auto">
          <a:xfrm>
            <a:off x="609600" y="1371600"/>
            <a:ext cx="8039100" cy="4575651"/>
          </a:xfrm>
          <a:prstGeom prst="rect">
            <a:avLst/>
          </a:prstGeom>
          <a:noFill/>
          <a:ln w="9525">
            <a:noFill/>
            <a:miter lim="800000"/>
            <a:headEnd/>
            <a:tailEnd/>
          </a:ln>
        </p:spPr>
      </p:pic>
      <p:sp>
        <p:nvSpPr>
          <p:cNvPr id="1026" name="Rectangle 2"/>
          <p:cNvSpPr>
            <a:spLocks noChangeArrowheads="1"/>
          </p:cNvSpPr>
          <p:nvPr/>
        </p:nvSpPr>
        <p:spPr bwMode="auto">
          <a:xfrm>
            <a:off x="1066800" y="5715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U.S. Census 2000; Department of Justice, Bureau of Justice Statistics. “Prison and Jail inmates at Midyear 2002.” – April 6, 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5867400" y="4876800"/>
            <a:ext cx="2590800" cy="646331"/>
          </a:xfrm>
          <a:prstGeom prst="rect">
            <a:avLst/>
          </a:prstGeom>
          <a:noFill/>
        </p:spPr>
        <p:txBody>
          <a:bodyPr wrap="square" rtlCol="0">
            <a:spAutoFit/>
          </a:bodyPr>
          <a:lstStyle/>
          <a:p>
            <a:r>
              <a:rPr lang="en-US" b="1" dirty="0" smtClean="0"/>
              <a:t>RESOLUTION #C019</a:t>
            </a:r>
          </a:p>
          <a:p>
            <a:r>
              <a:rPr lang="en-US" b="1" dirty="0" smtClean="0"/>
              <a:t>Systemic Racial Injustice</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cache-ec0.pinimg.com/736x/f8/ae/97/f8ae978f07518190c6cda7fb0fc3631f.jpg"/>
          <p:cNvPicPr/>
          <p:nvPr/>
        </p:nvPicPr>
        <p:blipFill>
          <a:blip r:embed="rId3" cstate="print"/>
          <a:srcRect/>
          <a:stretch>
            <a:fillRect/>
          </a:stretch>
        </p:blipFill>
        <p:spPr bwMode="auto">
          <a:xfrm>
            <a:off x="609600" y="609600"/>
            <a:ext cx="8001000" cy="5410200"/>
          </a:xfrm>
          <a:prstGeom prst="rect">
            <a:avLst/>
          </a:prstGeom>
          <a:noFill/>
          <a:ln w="9525">
            <a:noFill/>
            <a:miter lim="800000"/>
            <a:headEnd/>
            <a:tailEnd/>
          </a:ln>
        </p:spPr>
      </p:pic>
      <p:sp>
        <p:nvSpPr>
          <p:cNvPr id="33793" name="Rectangle 1"/>
          <p:cNvSpPr>
            <a:spLocks noChangeArrowheads="1"/>
          </p:cNvSpPr>
          <p:nvPr/>
        </p:nvSpPr>
        <p:spPr bwMode="auto">
          <a:xfrm>
            <a:off x="609600" y="2187742"/>
            <a:ext cx="7924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better way to reduce violence is to ensure that both police and civilians are held accountable when they resort to it.</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Justice</a:t>
            </a:r>
            <a:endParaRPr lang="en-US" dirty="0"/>
          </a:p>
        </p:txBody>
      </p:sp>
      <p:sp>
        <p:nvSpPr>
          <p:cNvPr id="3" name="Content Placeholder 2"/>
          <p:cNvSpPr>
            <a:spLocks noGrp="1"/>
          </p:cNvSpPr>
          <p:nvPr>
            <p:ph idx="1"/>
          </p:nvPr>
        </p:nvSpPr>
        <p:spPr>
          <a:xfrm>
            <a:off x="438411" y="1752600"/>
            <a:ext cx="8229600" cy="4525963"/>
          </a:xfrm>
        </p:spPr>
        <p:txBody>
          <a:bodyPr>
            <a:normAutofit fontScale="77500" lnSpcReduction="20000"/>
          </a:bodyPr>
          <a:lstStyle/>
          <a:p>
            <a:pPr marL="0" indent="0">
              <a:buNone/>
            </a:pPr>
            <a:r>
              <a:rPr lang="en-US" b="1" dirty="0" smtClean="0"/>
              <a:t>Justice implies </a:t>
            </a:r>
            <a:r>
              <a:rPr lang="en-US" dirty="0" smtClean="0"/>
              <a:t>a </a:t>
            </a:r>
            <a:r>
              <a:rPr lang="en-US" dirty="0"/>
              <a:t>behavior or treatment: </a:t>
            </a:r>
            <a:r>
              <a:rPr lang="en-US" dirty="0" smtClean="0"/>
              <a:t>a </a:t>
            </a:r>
            <a:r>
              <a:rPr lang="en-US" dirty="0"/>
              <a:t>concern for </a:t>
            </a:r>
            <a:r>
              <a:rPr lang="en-US" dirty="0" smtClean="0"/>
              <a:t>peace</a:t>
            </a:r>
            <a:r>
              <a:rPr lang="en-US" dirty="0"/>
              <a:t>, and genuine respect for </a:t>
            </a:r>
            <a:r>
              <a:rPr lang="en-US" dirty="0" smtClean="0"/>
              <a:t>people. </a:t>
            </a:r>
            <a:endParaRPr lang="en-US" dirty="0"/>
          </a:p>
          <a:p>
            <a:pPr marL="0" indent="0">
              <a:buNone/>
            </a:pPr>
            <a:endParaRPr lang="en-US" dirty="0" smtClean="0"/>
          </a:p>
          <a:p>
            <a:pPr marL="0" indent="0">
              <a:buNone/>
            </a:pPr>
            <a:r>
              <a:rPr lang="en-US" b="1" dirty="0" smtClean="0"/>
              <a:t>Synonyms</a:t>
            </a:r>
            <a:r>
              <a:rPr lang="en-US" dirty="0" smtClean="0"/>
              <a:t>: </a:t>
            </a:r>
          </a:p>
          <a:p>
            <a:pPr marL="0" indent="0">
              <a:buNone/>
            </a:pPr>
            <a:r>
              <a:rPr lang="en-US" b="1" dirty="0" smtClean="0">
                <a:solidFill>
                  <a:schemeClr val="accent6">
                    <a:lumMod val="75000"/>
                  </a:schemeClr>
                </a:solidFill>
              </a:rPr>
              <a:t>fairness - justness - fair play - equity  -  evenhandedness  impartiality - objectivity  - neutrality - disinterestedness  honesty - righteousness - moral  - morality</a:t>
            </a:r>
            <a:endParaRPr lang="en-US" b="1" dirty="0">
              <a:solidFill>
                <a:schemeClr val="accent6">
                  <a:lumMod val="75000"/>
                </a:schemeClr>
              </a:solidFill>
            </a:endParaRPr>
          </a:p>
          <a:p>
            <a:pPr marL="0" indent="0">
              <a:buNone/>
            </a:pPr>
            <a:endParaRPr lang="en-US" b="1" dirty="0" smtClean="0"/>
          </a:p>
          <a:p>
            <a:pPr marL="0" indent="0">
              <a:buNone/>
            </a:pPr>
            <a:r>
              <a:rPr lang="en-US" b="1" dirty="0" smtClean="0"/>
              <a:t>Procedural</a:t>
            </a:r>
            <a:r>
              <a:rPr lang="en-US" dirty="0" smtClean="0"/>
              <a:t> </a:t>
            </a:r>
            <a:r>
              <a:rPr lang="en-US" b="1" dirty="0"/>
              <a:t>justice</a:t>
            </a:r>
            <a:r>
              <a:rPr lang="en-US" dirty="0"/>
              <a:t> is the idea of fairness in the processes that resolve disputes and allocate resources. </a:t>
            </a:r>
            <a:endParaRPr lang="en-US" dirty="0" smtClean="0"/>
          </a:p>
          <a:p>
            <a:pPr marL="0" indent="0">
              <a:buNone/>
            </a:pPr>
            <a:r>
              <a:rPr lang="en-US" dirty="0" smtClean="0"/>
              <a:t>One </a:t>
            </a:r>
            <a:r>
              <a:rPr lang="en-US" dirty="0"/>
              <a:t>aspect of </a:t>
            </a:r>
            <a:r>
              <a:rPr lang="en-US" b="1" dirty="0"/>
              <a:t>procedural</a:t>
            </a:r>
            <a:r>
              <a:rPr lang="en-US" dirty="0"/>
              <a:t> </a:t>
            </a:r>
            <a:r>
              <a:rPr lang="en-US" b="1" dirty="0"/>
              <a:t>justice</a:t>
            </a:r>
            <a:r>
              <a:rPr lang="en-US" dirty="0"/>
              <a:t> is related to discussions of the </a:t>
            </a:r>
            <a:r>
              <a:rPr lang="en-US" b="1" dirty="0"/>
              <a:t>administration</a:t>
            </a:r>
            <a:r>
              <a:rPr lang="en-US" dirty="0"/>
              <a:t> of justice and legal proceedings.</a:t>
            </a:r>
          </a:p>
          <a:p>
            <a:pPr marL="0" indent="0">
              <a:buNone/>
            </a:pPr>
            <a:endParaRPr lang="en-US" dirty="0"/>
          </a:p>
        </p:txBody>
      </p:sp>
    </p:spTree>
    <p:extLst>
      <p:ext uri="{BB962C8B-B14F-4D97-AF65-F5344CB8AC3E}">
        <p14:creationId xmlns="" xmlns:p14="http://schemas.microsoft.com/office/powerpoint/2010/main" val="2681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Slavery</a:t>
            </a:r>
            <a:endParaRPr lang="en-US" dirty="0"/>
          </a:p>
        </p:txBody>
      </p:sp>
      <p:sp>
        <p:nvSpPr>
          <p:cNvPr id="3" name="Content Placeholder 2"/>
          <p:cNvSpPr>
            <a:spLocks noGrp="1"/>
          </p:cNvSpPr>
          <p:nvPr>
            <p:ph idx="1"/>
          </p:nvPr>
        </p:nvSpPr>
        <p:spPr/>
        <p:txBody>
          <a:bodyPr>
            <a:normAutofit/>
          </a:bodyPr>
          <a:lstStyle/>
          <a:p>
            <a:endParaRPr lang="en-US" b="1" dirty="0"/>
          </a:p>
          <a:p>
            <a:pPr algn="ctr">
              <a:buNone/>
            </a:pPr>
            <a:r>
              <a:rPr lang="en-US" b="1" dirty="0"/>
              <a:t> </a:t>
            </a:r>
            <a:r>
              <a:rPr lang="en-US" sz="2600" dirty="0"/>
              <a:t>“…for the laborer deserves his wages.”  </a:t>
            </a:r>
            <a:r>
              <a:rPr lang="en-US" sz="2600" dirty="0" smtClean="0"/>
              <a:t> </a:t>
            </a:r>
            <a:r>
              <a:rPr lang="en-US" sz="1800" dirty="0" smtClean="0"/>
              <a:t>–</a:t>
            </a:r>
            <a:r>
              <a:rPr lang="en-US" sz="1800" dirty="0"/>
              <a:t>Luke10:4</a:t>
            </a:r>
          </a:p>
          <a:p>
            <a:r>
              <a:rPr lang="en-US" sz="2600" dirty="0"/>
              <a:t>A slave is one </a:t>
            </a:r>
            <a:r>
              <a:rPr lang="en-US" sz="2600" dirty="0" smtClean="0"/>
              <a:t>who, before the 13</a:t>
            </a:r>
            <a:r>
              <a:rPr lang="en-US" sz="2600" baseline="30000" dirty="0" smtClean="0"/>
              <a:t>th</a:t>
            </a:r>
            <a:r>
              <a:rPr lang="en-US" sz="2600" dirty="0" smtClean="0"/>
              <a:t> Amendment, was legally </a:t>
            </a:r>
            <a:r>
              <a:rPr lang="en-US" sz="2600" dirty="0"/>
              <a:t>and forcibly compelled to unpaid labor to the benefit of a private owner, but </a:t>
            </a:r>
            <a:r>
              <a:rPr lang="en-US" sz="2600" dirty="0" smtClean="0"/>
              <a:t>in </a:t>
            </a:r>
            <a:r>
              <a:rPr lang="en-US" sz="2600" dirty="0"/>
              <a:t>this age of the New Jim Crow, as a slave of the State.</a:t>
            </a:r>
          </a:p>
          <a:p>
            <a:r>
              <a:rPr lang="en-US" sz="2600" dirty="0"/>
              <a:t>Historically, the chattel slave tended to be involved in </a:t>
            </a:r>
            <a:r>
              <a:rPr lang="en-US" sz="2600" dirty="0" smtClean="0"/>
              <a:t>large-scale </a:t>
            </a:r>
            <a:r>
              <a:rPr lang="en-US" sz="2600" dirty="0"/>
              <a:t>industrial and agricultural work—now the 21</a:t>
            </a:r>
            <a:r>
              <a:rPr lang="en-US" sz="2600" baseline="30000" dirty="0"/>
              <a:t>st</a:t>
            </a:r>
            <a:r>
              <a:rPr lang="en-US" sz="2600" dirty="0"/>
              <a:t> century prison industrial complex (CPI).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2_1438718887710_873" descr="http://gabrielcity.com/wp-content/uploads/Picture-2.png"/>
          <p:cNvPicPr/>
          <p:nvPr/>
        </p:nvPicPr>
        <p:blipFill>
          <a:blip r:embed="rId3" cstate="print"/>
          <a:srcRect/>
          <a:stretch>
            <a:fillRect/>
          </a:stretch>
        </p:blipFill>
        <p:spPr bwMode="auto">
          <a:xfrm>
            <a:off x="609600" y="533400"/>
            <a:ext cx="7938135" cy="5486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305800" cy="1143000"/>
          </a:xfrm>
        </p:spPr>
        <p:txBody>
          <a:bodyPr>
            <a:normAutofit fontScale="90000"/>
          </a:bodyPr>
          <a:lstStyle/>
          <a:p>
            <a:r>
              <a:rPr lang="en-US" dirty="0" smtClean="0"/>
              <a:t/>
            </a:r>
            <a:br>
              <a:rPr lang="en-US" dirty="0" smtClean="0"/>
            </a:br>
            <a:r>
              <a:rPr lang="en-US" sz="1600" dirty="0" smtClean="0">
                <a:latin typeface="Calibri" pitchFamily="34" charset="0"/>
              </a:rPr>
              <a:t>  </a:t>
            </a:r>
            <a:r>
              <a:rPr lang="en-US" sz="1600" b="0" dirty="0" smtClean="0">
                <a:effectLst/>
                <a:latin typeface="Calibri" pitchFamily="34" charset="0"/>
              </a:rPr>
              <a:t/>
            </a:r>
            <a:br>
              <a:rPr lang="en-US" sz="1600" b="0" dirty="0" smtClean="0">
                <a:effectLst/>
                <a:latin typeface="Calibri" pitchFamily="34" charset="0"/>
              </a:rPr>
            </a:br>
            <a:r>
              <a:rPr lang="en-US" sz="1600" b="0" dirty="0" smtClean="0">
                <a:effectLst/>
                <a:latin typeface="Calibri" pitchFamily="34" charset="0"/>
              </a:rPr>
              <a:t>“</a:t>
            </a:r>
            <a:br>
              <a:rPr lang="en-US" sz="1600" b="0" dirty="0" smtClean="0">
                <a:effectLst/>
                <a:latin typeface="Calibri" pitchFamily="34" charset="0"/>
              </a:rPr>
            </a:br>
            <a:r>
              <a:rPr lang="en-US" sz="3600" b="0" dirty="0" smtClean="0">
                <a:solidFill>
                  <a:schemeClr val="tx1"/>
                </a:solidFill>
                <a:effectLst/>
                <a:latin typeface="Calibri" pitchFamily="34" charset="0"/>
              </a:rPr>
              <a:t>Changing the history of “procedural justice”…</a:t>
            </a:r>
            <a:r>
              <a:rPr lang="en-US" sz="1600" b="0" dirty="0" smtClean="0">
                <a:effectLst/>
                <a:latin typeface="Calibri" pitchFamily="34" charset="0"/>
              </a:rPr>
              <a:t/>
            </a:r>
            <a:br>
              <a:rPr lang="en-US" sz="1600" b="0" dirty="0" smtClean="0">
                <a:effectLst/>
                <a:latin typeface="Calibri" pitchFamily="34" charset="0"/>
              </a:rPr>
            </a:br>
            <a:r>
              <a:rPr lang="en-US" sz="2700" b="0" dirty="0" smtClean="0">
                <a:effectLst/>
                <a:latin typeface="Calibri" pitchFamily="34" charset="0"/>
              </a:rPr>
              <a:t> </a:t>
            </a:r>
            <a:r>
              <a:rPr lang="en-US" sz="1600" b="0" dirty="0" smtClean="0">
                <a:effectLst/>
                <a:latin typeface="Calibri" pitchFamily="34" charset="0"/>
              </a:rPr>
              <a:t/>
            </a:r>
            <a:br>
              <a:rPr lang="en-US" sz="1600" b="0" dirty="0" smtClean="0">
                <a:effectLst/>
                <a:latin typeface="Calibri" pitchFamily="34" charset="0"/>
              </a:rPr>
            </a:br>
            <a:r>
              <a:rPr lang="en-US" sz="3100" b="0" dirty="0" smtClean="0">
                <a:effectLst/>
              </a:rPr>
              <a:t>	</a:t>
            </a:r>
            <a:r>
              <a:rPr lang="en-US" dirty="0" smtClean="0"/>
              <a:t/>
            </a:r>
            <a:br>
              <a:rPr lang="en-US" dirty="0" smtClean="0"/>
            </a:br>
            <a:endParaRPr lang="en-US" dirty="0"/>
          </a:p>
        </p:txBody>
      </p:sp>
      <p:pic>
        <p:nvPicPr>
          <p:cNvPr id="16" name="yui_3_5_1_4_1422492885664_607" descr="http://manninglive.com/wp-content/uploads/2014/06/stinney_memorial_14.jpg"/>
          <p:cNvPicPr>
            <a:picLocks noGrp="1"/>
          </p:cNvPicPr>
          <p:nvPr>
            <p:ph idx="1"/>
          </p:nvPr>
        </p:nvPicPr>
        <p:blipFill>
          <a:blip r:embed="rId3" cstate="print"/>
          <a:srcRect/>
          <a:stretch>
            <a:fillRect/>
          </a:stretch>
        </p:blipFill>
        <p:spPr bwMode="auto">
          <a:xfrm>
            <a:off x="381000" y="1219200"/>
            <a:ext cx="8305800" cy="5257800"/>
          </a:xfrm>
          <a:prstGeom prst="rect">
            <a:avLst/>
          </a:prstGeom>
          <a:noFill/>
          <a:ln w="9525">
            <a:noFill/>
            <a:miter lim="800000"/>
            <a:headEnd/>
            <a:tailEnd/>
          </a:ln>
        </p:spPr>
      </p:pic>
      <p:sp>
        <p:nvSpPr>
          <p:cNvPr id="19" name="Rectangle 18"/>
          <p:cNvSpPr/>
          <p:nvPr/>
        </p:nvSpPr>
        <p:spPr>
          <a:xfrm>
            <a:off x="609600" y="5486400"/>
            <a:ext cx="3962400" cy="1477328"/>
          </a:xfrm>
          <a:prstGeom prst="rect">
            <a:avLst/>
          </a:prstGeom>
        </p:spPr>
        <p:txBody>
          <a:bodyPr wrap="square">
            <a:spAutoFit/>
          </a:bodyPr>
          <a:lstStyle/>
          <a:p>
            <a:r>
              <a:rPr lang="en-US" b="1" dirty="0" smtClean="0">
                <a:latin typeface="Calibri" pitchFamily="34" charset="0"/>
              </a:rPr>
              <a:t>Electrocuted under color of law in year 1944 at age 14 and weighing 90 lbs, this child was acquitted in 2014 of murder 70 years later.</a:t>
            </a:r>
            <a:r>
              <a:rPr lang="en-US" sz="2400" dirty="0" smtClean="0"/>
              <a:t/>
            </a:r>
            <a:br>
              <a:rPr lang="en-US" sz="2400" dirty="0" smtClean="0"/>
            </a:br>
            <a:r>
              <a:rPr lang="en-US" dirty="0" smtClean="0"/>
              <a:t> </a:t>
            </a:r>
          </a:p>
        </p:txBody>
      </p:sp>
      <p:sp>
        <p:nvSpPr>
          <p:cNvPr id="5" name="TextBox 4"/>
          <p:cNvSpPr txBox="1"/>
          <p:nvPr/>
        </p:nvSpPr>
        <p:spPr>
          <a:xfrm>
            <a:off x="304800" y="838200"/>
            <a:ext cx="8839200" cy="369332"/>
          </a:xfrm>
          <a:prstGeom prst="rect">
            <a:avLst/>
          </a:prstGeom>
          <a:noFill/>
        </p:spPr>
        <p:txBody>
          <a:bodyPr wrap="square" rtlCol="0">
            <a:spAutoFit/>
          </a:bodyPr>
          <a:lstStyle/>
          <a:p>
            <a:r>
              <a:rPr lang="en-US" dirty="0" smtClean="0">
                <a:latin typeface="Calibri" pitchFamily="34" charset="0"/>
              </a:rPr>
              <a:t>  Children as young as 8 years old have been tried as adults.    -Equal Justice Initiative</a:t>
            </a:r>
            <a:endParaRPr lang="en-US" dirty="0">
              <a:latin typeface="Calibri" pitchFamily="34" charset="0"/>
            </a:endParaRPr>
          </a:p>
        </p:txBody>
      </p:sp>
      <p:sp>
        <p:nvSpPr>
          <p:cNvPr id="6" name="TextBox 5"/>
          <p:cNvSpPr txBox="1"/>
          <p:nvPr/>
        </p:nvSpPr>
        <p:spPr>
          <a:xfrm>
            <a:off x="5181600" y="5410200"/>
            <a:ext cx="2501006" cy="646331"/>
          </a:xfrm>
          <a:prstGeom prst="rect">
            <a:avLst/>
          </a:prstGeom>
          <a:noFill/>
        </p:spPr>
        <p:txBody>
          <a:bodyPr wrap="none" rtlCol="0">
            <a:spAutoFit/>
          </a:bodyPr>
          <a:lstStyle/>
          <a:p>
            <a:r>
              <a:rPr lang="en-US" dirty="0" smtClean="0">
                <a:hlinkClick r:id="rId4"/>
              </a:rPr>
              <a:t>thewestsidestory.net</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3363</Words>
  <Application>Microsoft Office PowerPoint</Application>
  <PresentationFormat>On-screen Show (4:3)</PresentationFormat>
  <Paragraphs>216</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Unjust law:  Involuntary  Servitude.</vt:lpstr>
      <vt:lpstr>RESOLUTION #D067 2016 PROFITS Prison-Industrial Complex  </vt:lpstr>
      <vt:lpstr>Amending Legal Flaws: The Thirteenth Amendment and  Mass Incarceration</vt:lpstr>
      <vt:lpstr>“except as punishment for crime…” From Private to Public Slave Owners</vt:lpstr>
      <vt:lpstr>Slide 5</vt:lpstr>
      <vt:lpstr>Procedural Justice</vt:lpstr>
      <vt:lpstr>Prison Slavery</vt:lpstr>
      <vt:lpstr>Slide 8</vt:lpstr>
      <vt:lpstr>    “ Changing the history of “procedural justice”…     </vt:lpstr>
      <vt:lpstr> FRIENDSHIP COLLEGE STUDENTS January 1961 McCrory’s Lunch Counter  Rockhill, South Carolina United States – Acquitted January 2015</vt:lpstr>
      <vt:lpstr>Slide 11</vt:lpstr>
      <vt:lpstr>Emanuel African Methodist Episcopal Church – Charleston SC</vt:lpstr>
      <vt:lpstr>School to Prison Pipelines</vt:lpstr>
      <vt:lpstr>Slide 14</vt:lpstr>
      <vt:lpstr>Slide 15</vt:lpstr>
      <vt:lpstr>Starting the Conversation</vt:lpstr>
      <vt:lpstr> Re-Enslavement by Race and Practices of Law</vt:lpstr>
      <vt:lpstr>History &amp;The Language of Law and Race Backgrounds of Legal Race</vt:lpstr>
      <vt:lpstr>Authorization</vt:lpstr>
      <vt:lpstr>Ruffin v. Commonwealth, 62, Va (21 Gratt.) 790, 796 (1871) Slavery beyond 1865</vt:lpstr>
      <vt:lpstr> What is the dollar value of slavery 2016?</vt:lpstr>
      <vt:lpstr> 21st Century Prison Industrial Complex</vt:lpstr>
      <vt:lpstr>Is your state among them?</vt:lpstr>
      <vt:lpstr>PROFITEERING: Prison Labor</vt:lpstr>
      <vt:lpstr> PROFITEERING and PUNISHMENTS </vt:lpstr>
      <vt:lpstr> PROFITEERING</vt:lpstr>
      <vt:lpstr>Slide 27</vt:lpstr>
      <vt:lpstr>Ohio </vt:lpstr>
      <vt:lpstr> NAACP Changing History  1954 - 2016</vt:lpstr>
      <vt:lpstr>2016  Who will join the legal battle against 13th Amendment mass incarceration?</vt:lpstr>
      <vt:lpstr>New Language: Removing the Loophole</vt:lpstr>
      <vt:lpstr>                            Safety?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Safety: The Thirteenth Amendment &amp; Carceral Policy</dc:title>
  <dc:creator>Merelyn</dc:creator>
  <cp:lastModifiedBy>Merelyn</cp:lastModifiedBy>
  <cp:revision>43</cp:revision>
  <dcterms:created xsi:type="dcterms:W3CDTF">2016-04-05T00:06:07Z</dcterms:created>
  <dcterms:modified xsi:type="dcterms:W3CDTF">2016-06-06T18:29:14Z</dcterms:modified>
</cp:coreProperties>
</file>